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9" r:id="rId5"/>
    <p:sldId id="259" r:id="rId6"/>
    <p:sldId id="394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3" r:id="rId17"/>
    <p:sldId id="395" r:id="rId18"/>
    <p:sldId id="268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4" r:id="rId28"/>
    <p:sldId id="282" r:id="rId29"/>
    <p:sldId id="283" r:id="rId30"/>
    <p:sldId id="286" r:id="rId31"/>
    <p:sldId id="285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8" r:id="rId53"/>
    <p:sldId id="307" r:id="rId54"/>
    <p:sldId id="310" r:id="rId55"/>
    <p:sldId id="311" r:id="rId56"/>
    <p:sldId id="313" r:id="rId57"/>
    <p:sldId id="314" r:id="rId58"/>
    <p:sldId id="309" r:id="rId59"/>
    <p:sldId id="393" r:id="rId60"/>
    <p:sldId id="315" r:id="rId61"/>
    <p:sldId id="317" r:id="rId62"/>
    <p:sldId id="397" r:id="rId63"/>
    <p:sldId id="370" r:id="rId64"/>
    <p:sldId id="316" r:id="rId65"/>
    <p:sldId id="372" r:id="rId66"/>
    <p:sldId id="371" r:id="rId67"/>
    <p:sldId id="373" r:id="rId68"/>
    <p:sldId id="375" r:id="rId69"/>
    <p:sldId id="376" r:id="rId70"/>
    <p:sldId id="384" r:id="rId71"/>
    <p:sldId id="385" r:id="rId72"/>
    <p:sldId id="378" r:id="rId73"/>
    <p:sldId id="379" r:id="rId74"/>
    <p:sldId id="380" r:id="rId75"/>
    <p:sldId id="382" r:id="rId76"/>
    <p:sldId id="318" r:id="rId77"/>
    <p:sldId id="381" r:id="rId78"/>
    <p:sldId id="383" r:id="rId79"/>
    <p:sldId id="386" r:id="rId80"/>
    <p:sldId id="387" r:id="rId81"/>
    <p:sldId id="388" r:id="rId82"/>
    <p:sldId id="389" r:id="rId83"/>
    <p:sldId id="390" r:id="rId84"/>
    <p:sldId id="391" r:id="rId85"/>
    <p:sldId id="320" r:id="rId86"/>
    <p:sldId id="398" r:id="rId87"/>
    <p:sldId id="321" r:id="rId88"/>
    <p:sldId id="392" r:id="rId89"/>
    <p:sldId id="322" r:id="rId90"/>
    <p:sldId id="323" r:id="rId91"/>
    <p:sldId id="399" r:id="rId9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952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2398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023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9405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588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861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70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9281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565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764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65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98893-D7D8-437C-89C6-896B6989F3F5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33286-A3A0-4E08-941A-ED92A1A1A5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23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photo/2.1/img019.jp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photo/2.1/img019.jp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yama.e.u-tokyo.ac.jp/econmath15/econmath15dp01RR.pdf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3.jpg"/><Relationship Id="rId7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3039761"/>
            <a:ext cx="9144000" cy="751575"/>
          </a:xfrm>
        </p:spPr>
        <p:txBody>
          <a:bodyPr>
            <a:noAutofit/>
          </a:bodyPr>
          <a:lstStyle/>
          <a:p>
            <a:r>
              <a:rPr lang="ja-JP" altLang="en-US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第</a:t>
            </a:r>
            <a:r>
              <a:rPr lang="en-US" altLang="ja-JP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章 強化</a:t>
            </a:r>
            <a:r>
              <a:rPr lang="ja-JP" altLang="en-US" sz="4000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</a:t>
            </a:r>
            <a:r>
              <a:rPr lang="ja-JP" altLang="en-US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の発展的理論</a:t>
            </a:r>
            <a:endParaRPr kumimoji="1" lang="ja-JP" altLang="en-US" sz="4000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565865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Yuma Yamakura</a:t>
            </a:r>
            <a:endParaRPr kumimoji="1" lang="ja-JP" altLang="en-US" sz="32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2483515" y="1897445"/>
            <a:ext cx="71096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0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これからの強化学習</a:t>
            </a:r>
            <a:endParaRPr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420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誤差関数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二乗誤差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目的関数</a:t>
                </a:r>
                <a14:m>
                  <m:oMath xmlns:m="http://schemas.openxmlformats.org/officeDocument/2006/math"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3200" b="1" dirty="0" smtClean="0"/>
                  <a:t>(</a:t>
                </a:r>
                <a:r>
                  <a:rPr lang="ja-JP" altLang="en-US" sz="3200" b="1" dirty="0" smtClean="0"/>
                  <a:t>二乗誤差</a:t>
                </a:r>
                <a:r>
                  <a:rPr lang="en-US" altLang="ja-JP" sz="3200" b="1" dirty="0" smtClean="0"/>
                  <a:t>)</a:t>
                </a:r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目的</a:t>
                </a:r>
                <a:r>
                  <a:rPr lang="ja-JP" altLang="en-US" sz="3200" b="1" dirty="0"/>
                  <a:t>関数</a:t>
                </a:r>
                <a14:m>
                  <m:oMath xmlns:m="http://schemas.openxmlformats.org/officeDocument/2006/math"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のパラメータ</a:t>
                </a:r>
                <a14:m>
                  <m:oMath xmlns:m="http://schemas.openxmlformats.org/officeDocument/2006/math"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ja-JP" altLang="en-US" sz="3200" b="1" dirty="0" smtClean="0"/>
                  <a:t>の勾配</a:t>
                </a:r>
                <a:endParaRPr lang="en-US" altLang="ja-JP" sz="3200" b="1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38" t="53123" r="56076" b="7477"/>
          <a:stretch/>
        </p:blipFill>
        <p:spPr>
          <a:xfrm rot="16200000">
            <a:off x="5281253" y="-2512740"/>
            <a:ext cx="1061479" cy="9947587"/>
          </a:xfrm>
          <a:prstGeom prst="rect">
            <a:avLst/>
          </a:prstGeom>
        </p:spPr>
      </p:pic>
      <p:pic>
        <p:nvPicPr>
          <p:cNvPr id="6" name="図 5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6" t="54186" r="65148" b="6414"/>
          <a:stretch/>
        </p:blipFill>
        <p:spPr>
          <a:xfrm rot="16200000">
            <a:off x="5406972" y="-384897"/>
            <a:ext cx="1091514" cy="1022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5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勾配法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69773"/>
                <a:ext cx="10684821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勾配をもとに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目的関数の下がる方向にパラメータを更新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ja-JP" sz="3200" b="1" dirty="0" smtClean="0"/>
                  <a:t> </a:t>
                </a:r>
                <a:r>
                  <a:rPr lang="ja-JP" altLang="en-US" sz="3200" b="1" dirty="0"/>
                  <a:t> </a:t>
                </a:r>
                <a:r>
                  <a:rPr lang="en-US" altLang="ja-JP" sz="3200" b="1" dirty="0" smtClean="0"/>
                  <a:t>: </a:t>
                </a:r>
                <a:r>
                  <a:rPr lang="ja-JP" altLang="en-US" sz="3200" b="1" dirty="0" smtClean="0"/>
                  <a:t>正のステップサイズ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ja-JP" sz="3200" b="1" dirty="0"/>
                  <a:t> </a:t>
                </a:r>
                <a:r>
                  <a:rPr lang="en-US" altLang="ja-JP" sz="3200" b="1" dirty="0" smtClean="0"/>
                  <a:t>: </a:t>
                </a:r>
                <a:r>
                  <a:rPr lang="en-US" altLang="ja-JP" sz="3200" b="1" dirty="0" err="1" smtClean="0"/>
                  <a:t>m×m</a:t>
                </a:r>
                <a:r>
                  <a:rPr lang="ja-JP" altLang="en-US" sz="3200" b="1" dirty="0" smtClean="0"/>
                  <a:t>の</a:t>
                </a:r>
                <a:r>
                  <a:rPr lang="ja-JP" altLang="en-US" sz="3200" b="1" dirty="0"/>
                  <a:t>正定</a:t>
                </a:r>
                <a:r>
                  <a:rPr lang="ja-JP" altLang="en-US" sz="3200" b="1" dirty="0" smtClean="0"/>
                  <a:t>値行列</a:t>
                </a:r>
                <a:r>
                  <a:rPr lang="en-US" altLang="ja-JP" sz="3200" b="1" dirty="0" smtClean="0"/>
                  <a:t> 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69773"/>
                <a:ext cx="10684821" cy="5165124"/>
              </a:xfrm>
              <a:blipFill>
                <a:blip r:embed="rId2"/>
                <a:stretch>
                  <a:fillRect l="-1426" t="-2361" r="-5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図 6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9" t="58710" r="79201" b="7608"/>
          <a:stretch/>
        </p:blipFill>
        <p:spPr>
          <a:xfrm rot="16200000">
            <a:off x="4949654" y="-2352845"/>
            <a:ext cx="2461914" cy="1068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3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目的関数が下がっていく証明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が</a:t>
                </a:r>
                <a14:m>
                  <m:oMath xmlns:m="http://schemas.openxmlformats.org/officeDocument/2006/math"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ja-JP" altLang="en-US" sz="3200" b="1" dirty="0" smtClean="0"/>
                  <a:t>に関して二回微分可能 </a:t>
                </a:r>
                <a:r>
                  <a:rPr lang="en-US" altLang="ja-JP" sz="3200" b="1" dirty="0" smtClean="0"/>
                  <a:t>, Taylor</a:t>
                </a:r>
                <a:r>
                  <a:rPr lang="ja-JP" altLang="en-US" sz="3200" b="1" dirty="0" smtClean="0"/>
                  <a:t>展開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　　　　　　　　     </a:t>
                </a:r>
                <a:r>
                  <a:rPr lang="en-US" altLang="ja-JP" sz="3200" b="1" dirty="0" smtClean="0"/>
                  <a:t>&gt;0</a:t>
                </a:r>
                <a:r>
                  <a:rPr lang="ja-JP" altLang="en-US" sz="3200" b="1" dirty="0" smtClean="0"/>
                  <a:t>　</a:t>
                </a:r>
                <a:r>
                  <a:rPr lang="ja-JP" altLang="en-US" sz="3200" b="1" dirty="0"/>
                  <a:t> </a:t>
                </a:r>
                <a:r>
                  <a:rPr lang="ja-JP" altLang="en-US" sz="3200" b="1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が十分小さいとほぼ</a:t>
                </a:r>
                <a:r>
                  <a:rPr lang="en-US" altLang="ja-JP" sz="3200" b="1" dirty="0" smtClean="0"/>
                  <a:t>0</a:t>
                </a:r>
              </a:p>
              <a:p>
                <a:pPr marL="0" indent="0">
                  <a:buNone/>
                </a:pPr>
                <a:r>
                  <a:rPr lang="ja-JP" altLang="en-US" sz="3200" b="1" dirty="0"/>
                  <a:t>よ</a:t>
                </a:r>
                <a:r>
                  <a:rPr lang="ja-JP" altLang="en-US" sz="3200" b="1" dirty="0" smtClean="0"/>
                  <a:t>って</a:t>
                </a:r>
                <a:r>
                  <a:rPr lang="en-US" altLang="ja-JP" sz="3200" b="1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ja-JP" sz="3200" b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altLang="ja-JP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3200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1" i="1" dirty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ja-JP" sz="32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ja-JP" sz="32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altLang="ja-JP" sz="32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32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1" i="1" dirty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ja-JP" sz="3200" b="1" i="1" dirty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37" t="12678" r="18168" b="53802"/>
          <a:stretch/>
        </p:blipFill>
        <p:spPr>
          <a:xfrm rot="16200000">
            <a:off x="4165113" y="-1598443"/>
            <a:ext cx="1545298" cy="8199124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>
            <a:off x="3320264" y="3287928"/>
            <a:ext cx="25661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6263489" y="3273769"/>
            <a:ext cx="775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665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確率近似法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972800" cy="516512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サンプル数が膨大 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 サンプル</a:t>
                </a:r>
                <a:r>
                  <a:rPr lang="en-US" altLang="ja-JP" sz="3200" b="1" dirty="0"/>
                  <a:t>1</a:t>
                </a:r>
                <a:r>
                  <a:rPr lang="ja-JP" altLang="en-US" sz="3200" b="1" dirty="0" smtClean="0"/>
                  <a:t>個</a:t>
                </a:r>
                <a:r>
                  <a:rPr lang="en-US" altLang="ja-JP" sz="3200" b="1" dirty="0" smtClean="0"/>
                  <a:t>(</a:t>
                </a:r>
                <a:r>
                  <a:rPr lang="ja-JP" altLang="en-US" sz="3200" b="1" dirty="0" smtClean="0"/>
                  <a:t>少数</a:t>
                </a:r>
                <a:r>
                  <a:rPr lang="en-US" altLang="ja-JP" sz="3200" b="1" dirty="0" smtClean="0"/>
                  <a:t>)</a:t>
                </a:r>
                <a:r>
                  <a:rPr lang="ja-JP" altLang="en-US" sz="3200" b="1" dirty="0" smtClean="0"/>
                  <a:t>で更新して計算量削減</a:t>
                </a:r>
                <a:r>
                  <a:rPr lang="en-US" altLang="ja-JP" sz="3200" b="1" dirty="0" smtClean="0"/>
                  <a:t>(</a:t>
                </a:r>
                <a:r>
                  <a:rPr lang="ja-JP" altLang="en-US" sz="3200" b="1" dirty="0" smtClean="0"/>
                  <a:t>確率近似法</a:t>
                </a:r>
                <a:r>
                  <a:rPr lang="en-US" altLang="ja-JP" sz="3200" b="1" dirty="0" smtClean="0"/>
                  <a:t>)</a:t>
                </a:r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各サンプルが</a:t>
                </a:r>
                <a:r>
                  <a:rPr lang="en-US" altLang="ja-JP" sz="3200" b="1" dirty="0" err="1" smtClean="0"/>
                  <a:t>i.i.d</a:t>
                </a:r>
                <a:r>
                  <a:rPr lang="en-US" altLang="ja-JP" sz="3200" b="1" dirty="0" smtClean="0"/>
                  <a:t>.</a:t>
                </a:r>
                <a:r>
                  <a:rPr lang="ja-JP" altLang="en-US" sz="3200" b="1" dirty="0" smtClean="0"/>
                  <a:t>に従って得られると仮定</a:t>
                </a:r>
                <a:endParaRPr lang="en-US" altLang="ja-JP" sz="3200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に対するある条件を満たせば</a:t>
                </a:r>
                <a:r>
                  <a:rPr lang="en-US" altLang="ja-JP" sz="3200" b="1" dirty="0" smtClean="0"/>
                  <a:t>,</a:t>
                </a:r>
              </a:p>
              <a:p>
                <a:pPr marL="0" indent="0">
                  <a:buNone/>
                </a:pPr>
                <a:r>
                  <a:rPr lang="ja-JP" altLang="en-US" sz="3200" b="1" dirty="0"/>
                  <a:t>　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パラメータ</a:t>
                </a:r>
                <a14:m>
                  <m:oMath xmlns:m="http://schemas.openxmlformats.org/officeDocument/2006/math">
                    <m:r>
                      <a:rPr lang="en-US" altLang="ja-JP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の目的関数の局所解への収束が保証</a:t>
                </a:r>
                <a:endParaRPr lang="en-US" altLang="ja-JP" sz="3200" b="1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972800" cy="5165124"/>
              </a:xfrm>
              <a:blipFill>
                <a:blip r:embed="rId2"/>
                <a:stretch>
                  <a:fillRect l="-1444" t="-2361" b="-20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13224" r="45555" b="53256"/>
          <a:stretch/>
        </p:blipFill>
        <p:spPr>
          <a:xfrm rot="16200000">
            <a:off x="4165113" y="-1060306"/>
            <a:ext cx="1545298" cy="819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59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強化学習の場合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/>
                  <a:t>教師出力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が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未知</a:t>
                </a:r>
                <a:endParaRPr lang="en-US" altLang="ja-JP" sz="32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⇒目的関数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勾配を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陽に</a:t>
                </a:r>
                <a:r>
                  <a:rPr lang="ja-JP" altLang="en-US" sz="3200" b="1" dirty="0" smtClean="0"/>
                  <a:t>書き下すことが難しい！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行動方策による状態遷移は</a:t>
                </a:r>
                <a:r>
                  <a:rPr lang="en-US" altLang="ja-JP" sz="3200" b="1" dirty="0" smtClean="0"/>
                  <a:t>Markov</a:t>
                </a:r>
                <a:r>
                  <a:rPr lang="ja-JP" altLang="en-US" sz="3200" b="1" dirty="0" smtClean="0"/>
                  <a:t>性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⇒サンプルは</a:t>
                </a:r>
                <a:r>
                  <a:rPr lang="en-US" altLang="ja-JP" sz="3200" b="1" dirty="0" err="1" smtClean="0">
                    <a:solidFill>
                      <a:srgbClr val="FF0000"/>
                    </a:solidFill>
                  </a:rPr>
                  <a:t>i.i.d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.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ではな</a:t>
                </a:r>
                <a:r>
                  <a:rPr lang="ja-JP" altLang="en-US" sz="3200" b="1" dirty="0">
                    <a:solidFill>
                      <a:srgbClr val="FF0000"/>
                    </a:solidFill>
                  </a:rPr>
                  <a:t>い</a:t>
                </a:r>
                <a:endParaRPr lang="en-US" altLang="ja-JP" sz="32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収束に関する議論は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混合確率過程</a:t>
                </a:r>
                <a:r>
                  <a:rPr lang="en-US" altLang="ja-JP" sz="3200" b="1" dirty="0" smtClean="0"/>
                  <a:t>(mixing </a:t>
                </a:r>
                <a:r>
                  <a:rPr lang="en-US" altLang="ja-JP" sz="3200" b="1" dirty="0" err="1" smtClean="0"/>
                  <a:t>ramdom</a:t>
                </a:r>
                <a:r>
                  <a:rPr lang="en-US" altLang="ja-JP" sz="3200" b="1" dirty="0" smtClean="0"/>
                  <a:t> process)</a:t>
                </a:r>
                <a:r>
                  <a:rPr lang="ja-JP" altLang="en-US" sz="3200" b="1" dirty="0" smtClean="0"/>
                  <a:t>が必要になる</a:t>
                </a:r>
                <a:r>
                  <a:rPr lang="en-US" altLang="ja-JP" sz="3200" b="1" dirty="0" smtClean="0"/>
                  <a:t>(</a:t>
                </a:r>
                <a:r>
                  <a:rPr lang="ja-JP" altLang="en-US" sz="3200" b="1" dirty="0" err="1" smtClean="0"/>
                  <a:t>めんど</a:t>
                </a:r>
                <a:r>
                  <a:rPr lang="ja-JP" altLang="en-US" sz="3200" b="1" dirty="0" smtClean="0"/>
                  <a:t>くさい</a:t>
                </a:r>
                <a:r>
                  <a:rPr lang="en-US" altLang="ja-JP" sz="3200" b="1" dirty="0" smtClean="0"/>
                  <a:t>)</a:t>
                </a:r>
                <a:endParaRPr lang="en-US" altLang="ja-JP" sz="3200" b="1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63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学習則の類似性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実際には･･･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強化</a:t>
            </a:r>
            <a:r>
              <a:rPr lang="ja-JP" altLang="en-US" sz="3200" b="1" dirty="0"/>
              <a:t>学習</a:t>
            </a:r>
            <a:r>
              <a:rPr lang="ja-JP" altLang="en-US" sz="3200" b="1" dirty="0" smtClean="0"/>
              <a:t>の学習則は</a:t>
            </a:r>
            <a:r>
              <a:rPr lang="en-US" altLang="ja-JP" sz="3200" b="1" dirty="0" smtClean="0"/>
              <a:t>, </a:t>
            </a:r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                        </a:t>
            </a:r>
            <a:r>
              <a:rPr lang="ja-JP" altLang="en-US" sz="3200" b="1" dirty="0" smtClean="0"/>
              <a:t>この</a:t>
            </a:r>
            <a:r>
              <a:rPr lang="en-US" altLang="ja-JP" sz="3200" b="1" dirty="0" smtClean="0"/>
              <a:t>2</a:t>
            </a:r>
            <a:r>
              <a:rPr lang="ja-JP" altLang="en-US" sz="3200" b="1" dirty="0" err="1" smtClean="0"/>
              <a:t>つの</a:t>
            </a:r>
            <a:r>
              <a:rPr lang="ja-JP" altLang="en-US" sz="3200" b="1" dirty="0" smtClean="0"/>
              <a:t>積で書けるものが多い！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⇒教師付き学習との対応関係があるのでは？</a:t>
            </a:r>
            <a:endParaRPr lang="en-US" altLang="ja-JP" sz="3200" b="1" dirty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0" t="13224" r="45555" b="53256"/>
          <a:stretch/>
        </p:blipFill>
        <p:spPr>
          <a:xfrm rot="16200000">
            <a:off x="4165113" y="-1081840"/>
            <a:ext cx="1545298" cy="8199124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3641276" y="3790371"/>
            <a:ext cx="1660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5397726" y="3776213"/>
            <a:ext cx="259841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49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3039761"/>
            <a:ext cx="12192000" cy="751575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関数近似をしない場合の価値関数の推定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857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663892" y="1754248"/>
            <a:ext cx="3034665" cy="512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章のまとめ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図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2975" y="1205941"/>
            <a:ext cx="2476500" cy="1923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050" b="1" dirty="0" smtClean="0"/>
              <a:t>Dynamic Programming(</a:t>
            </a:r>
            <a:r>
              <a:rPr lang="ja-JP" altLang="en-US" sz="1050" b="1" dirty="0" smtClean="0"/>
              <a:t>動的計画法</a:t>
            </a:r>
            <a:r>
              <a:rPr lang="en-US" altLang="ja-JP" sz="1050" b="1" dirty="0" smtClean="0"/>
              <a:t>)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188720" y="1663139"/>
            <a:ext cx="1989773" cy="2289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Bellman(</a:t>
            </a:r>
            <a:r>
              <a:rPr lang="ja-JP" altLang="en-US" sz="1050" b="1" dirty="0" smtClean="0"/>
              <a:t>最適</a:t>
            </a:r>
            <a:r>
              <a:rPr lang="en-US" altLang="ja-JP" sz="1050" b="1" dirty="0" smtClean="0"/>
              <a:t>)</a:t>
            </a:r>
            <a:r>
              <a:rPr lang="ja-JP" altLang="en-US" sz="1050" b="1" dirty="0" smtClean="0"/>
              <a:t>方程式</a:t>
            </a:r>
            <a:r>
              <a:rPr lang="en-US" altLang="ja-JP" sz="1050" b="1" dirty="0" smtClean="0"/>
              <a:t>(1.2)</a:t>
            </a:r>
          </a:p>
        </p:txBody>
      </p:sp>
      <p:cxnSp>
        <p:nvCxnSpPr>
          <p:cNvPr id="4" name="直線矢印コネクタ 3"/>
          <p:cNvCxnSpPr>
            <a:stCxn id="6" idx="2"/>
            <a:endCxn id="7" idx="0"/>
          </p:cNvCxnSpPr>
          <p:nvPr/>
        </p:nvCxnSpPr>
        <p:spPr>
          <a:xfrm>
            <a:off x="2181225" y="1398243"/>
            <a:ext cx="2382" cy="264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2181225" y="1434540"/>
            <a:ext cx="65341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式変形</a:t>
            </a:r>
            <a:endParaRPr lang="en-US" altLang="ja-JP" sz="1050" b="1" dirty="0" smtClean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1082992" y="1941880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V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2773680" y="1941880"/>
            <a:ext cx="58483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663892" y="2664758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257300" y="2576721"/>
            <a:ext cx="182118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基本的なアルゴリズム</a:t>
            </a:r>
            <a:r>
              <a:rPr lang="en-US" altLang="ja-JP" sz="1050" b="1" dirty="0" smtClean="0"/>
              <a:t>(1.3)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178493" y="2266607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3135632" y="234507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Bellman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オペレータ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(2.1.2)</a:t>
            </a:r>
          </a:p>
        </p:txBody>
      </p:sp>
      <p:cxnSp>
        <p:nvCxnSpPr>
          <p:cNvPr id="19" name="直線コネクタ 18"/>
          <p:cNvCxnSpPr>
            <a:stCxn id="9" idx="2"/>
            <a:endCxn id="7" idx="2"/>
          </p:cNvCxnSpPr>
          <p:nvPr/>
        </p:nvCxnSpPr>
        <p:spPr>
          <a:xfrm flipV="1">
            <a:off x="2181225" y="1892105"/>
            <a:ext cx="2382" cy="37450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stCxn id="12" idx="2"/>
          </p:cNvCxnSpPr>
          <p:nvPr/>
        </p:nvCxnSpPr>
        <p:spPr>
          <a:xfrm flipH="1" flipV="1">
            <a:off x="2181224" y="2755869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1082992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7" name="コンテンツ プレースホルダー 2"/>
          <p:cNvSpPr txBox="1">
            <a:spLocks/>
          </p:cNvSpPr>
          <p:nvPr/>
        </p:nvSpPr>
        <p:spPr>
          <a:xfrm>
            <a:off x="973931" y="3003934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9" name="コンテンツ プレースホルダー 2"/>
          <p:cNvSpPr txBox="1">
            <a:spLocks/>
          </p:cNvSpPr>
          <p:nvPr/>
        </p:nvSpPr>
        <p:spPr>
          <a:xfrm>
            <a:off x="2774633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30" name="コンテンツ プレースホルダー 2"/>
          <p:cNvSpPr txBox="1">
            <a:spLocks/>
          </p:cNvSpPr>
          <p:nvPr/>
        </p:nvSpPr>
        <p:spPr>
          <a:xfrm>
            <a:off x="2613183" y="3003934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3178493" y="3292099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3135632" y="3370565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価値関数の関数近似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37" name="角丸四角形 36"/>
          <p:cNvSpPr/>
          <p:nvPr/>
        </p:nvSpPr>
        <p:spPr>
          <a:xfrm>
            <a:off x="663891" y="3689991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コンテンツ プレースホルダー 2"/>
          <p:cNvSpPr txBox="1">
            <a:spLocks/>
          </p:cNvSpPr>
          <p:nvPr/>
        </p:nvSpPr>
        <p:spPr>
          <a:xfrm>
            <a:off x="1188720" y="3601954"/>
            <a:ext cx="1946912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関数近似器による学習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39" name="直線コネクタ 38"/>
          <p:cNvCxnSpPr>
            <a:stCxn id="37" idx="2"/>
          </p:cNvCxnSpPr>
          <p:nvPr/>
        </p:nvCxnSpPr>
        <p:spPr>
          <a:xfrm flipH="1" flipV="1">
            <a:off x="2181223" y="3781102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コンテンツ プレースホルダー 2"/>
          <p:cNvSpPr txBox="1">
            <a:spLocks/>
          </p:cNvSpPr>
          <p:nvPr/>
        </p:nvSpPr>
        <p:spPr>
          <a:xfrm>
            <a:off x="1082991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1" name="コンテンツ プレースホルダー 2"/>
          <p:cNvSpPr txBox="1">
            <a:spLocks/>
          </p:cNvSpPr>
          <p:nvPr/>
        </p:nvSpPr>
        <p:spPr>
          <a:xfrm>
            <a:off x="973930" y="4029167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2" name="コンテンツ プレースホルダー 2"/>
          <p:cNvSpPr txBox="1">
            <a:spLocks/>
          </p:cNvSpPr>
          <p:nvPr/>
        </p:nvSpPr>
        <p:spPr>
          <a:xfrm>
            <a:off x="2774632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43" name="コンテンツ プレースホルダー 2"/>
          <p:cNvSpPr txBox="1">
            <a:spLocks/>
          </p:cNvSpPr>
          <p:nvPr/>
        </p:nvSpPr>
        <p:spPr>
          <a:xfrm>
            <a:off x="2613182" y="4029167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44" name="直線矢印コネクタ 43"/>
          <p:cNvCxnSpPr/>
          <p:nvPr/>
        </p:nvCxnSpPr>
        <p:spPr>
          <a:xfrm>
            <a:off x="3178493" y="4329877"/>
            <a:ext cx="0" cy="297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コンテンツ プレースホルダー 2"/>
          <p:cNvSpPr txBox="1">
            <a:spLocks/>
          </p:cNvSpPr>
          <p:nvPr/>
        </p:nvSpPr>
        <p:spPr>
          <a:xfrm>
            <a:off x="3135632" y="440834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目的関数の</a:t>
            </a:r>
            <a:r>
              <a:rPr lang="ja-JP" altLang="en-US" sz="1050" b="1" dirty="0">
                <a:solidFill>
                  <a:srgbClr val="FF0000"/>
                </a:solidFill>
              </a:rPr>
              <a:t>追加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46" name="角丸四角形 45"/>
          <p:cNvSpPr/>
          <p:nvPr/>
        </p:nvSpPr>
        <p:spPr>
          <a:xfrm>
            <a:off x="663891" y="4715224"/>
            <a:ext cx="4433889" cy="205133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コンテンツ プレースホルダー 2"/>
          <p:cNvSpPr txBox="1">
            <a:spLocks/>
          </p:cNvSpPr>
          <p:nvPr/>
        </p:nvSpPr>
        <p:spPr>
          <a:xfrm>
            <a:off x="1188720" y="4627187"/>
            <a:ext cx="335280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関数近似器による目的関数最小化の学習 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49" name="直線コネクタ 48"/>
          <p:cNvCxnSpPr/>
          <p:nvPr/>
        </p:nvCxnSpPr>
        <p:spPr>
          <a:xfrm flipV="1">
            <a:off x="3569747" y="4877734"/>
            <a:ext cx="1" cy="178788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コンテンツ プレースホルダー 2"/>
          <p:cNvSpPr txBox="1">
            <a:spLocks/>
          </p:cNvSpPr>
          <p:nvPr/>
        </p:nvSpPr>
        <p:spPr>
          <a:xfrm>
            <a:off x="789145" y="4919402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◆勾配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52" name="コンテンツ プレースホルダー 2"/>
          <p:cNvSpPr txBox="1">
            <a:spLocks/>
          </p:cNvSpPr>
          <p:nvPr/>
        </p:nvSpPr>
        <p:spPr>
          <a:xfrm>
            <a:off x="789145" y="5381947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53" name="コンテンツ プレースホルダー 2"/>
          <p:cNvSpPr txBox="1">
            <a:spLocks/>
          </p:cNvSpPr>
          <p:nvPr/>
        </p:nvSpPr>
        <p:spPr>
          <a:xfrm>
            <a:off x="946307" y="5120794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</a:t>
            </a:r>
          </a:p>
        </p:txBody>
      </p:sp>
      <p:sp>
        <p:nvSpPr>
          <p:cNvPr id="54" name="コンテンツ プレースホルダー 2"/>
          <p:cNvSpPr txBox="1">
            <a:spLocks/>
          </p:cNvSpPr>
          <p:nvPr/>
        </p:nvSpPr>
        <p:spPr>
          <a:xfrm>
            <a:off x="946307" y="5574249"/>
            <a:ext cx="149971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(</a:t>
            </a:r>
            <a:r>
              <a:rPr lang="ja-JP" altLang="en-US" sz="1050" b="1" dirty="0" smtClean="0"/>
              <a:t>射影</a:t>
            </a:r>
            <a:r>
              <a:rPr lang="en-US" altLang="ja-JP" sz="1050" b="1" dirty="0" smtClean="0"/>
              <a:t>)Bellman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5" name="コンテンツ プレースホルダー 2"/>
          <p:cNvSpPr txBox="1">
            <a:spLocks/>
          </p:cNvSpPr>
          <p:nvPr/>
        </p:nvSpPr>
        <p:spPr>
          <a:xfrm>
            <a:off x="2371964" y="5583339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6" name="コンテンツ プレースホルダー 2"/>
          <p:cNvSpPr txBox="1">
            <a:spLocks/>
          </p:cNvSpPr>
          <p:nvPr/>
        </p:nvSpPr>
        <p:spPr>
          <a:xfrm>
            <a:off x="2521744" y="578676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・操作不変法</a:t>
            </a:r>
            <a:endParaRPr lang="en-US" altLang="ja-JP" sz="1050" b="1" dirty="0" smtClean="0"/>
          </a:p>
        </p:txBody>
      </p:sp>
      <p:sp>
        <p:nvSpPr>
          <p:cNvPr id="57" name="コンテンツ プレースホルダー 2"/>
          <p:cNvSpPr txBox="1">
            <a:spLocks/>
          </p:cNvSpPr>
          <p:nvPr/>
        </p:nvSpPr>
        <p:spPr>
          <a:xfrm>
            <a:off x="2529842" y="5965717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</a:p>
        </p:txBody>
      </p:sp>
      <p:sp>
        <p:nvSpPr>
          <p:cNvPr id="58" name="コンテンツ プレースホルダー 2"/>
          <p:cNvSpPr txBox="1">
            <a:spLocks/>
          </p:cNvSpPr>
          <p:nvPr/>
        </p:nvSpPr>
        <p:spPr>
          <a:xfrm>
            <a:off x="2521744" y="6155793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R-LSTD</a:t>
            </a:r>
          </a:p>
        </p:txBody>
      </p:sp>
      <p:sp>
        <p:nvSpPr>
          <p:cNvPr id="59" name="コンテンツ プレースホルダー 2"/>
          <p:cNvSpPr txBox="1">
            <a:spLocks/>
          </p:cNvSpPr>
          <p:nvPr/>
        </p:nvSpPr>
        <p:spPr>
          <a:xfrm>
            <a:off x="2529842" y="634809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LSTD(λ)</a:t>
            </a: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2529842" y="651573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err="1" smtClean="0"/>
              <a:t>iLSTD</a:t>
            </a:r>
            <a:endParaRPr lang="en-US" altLang="ja-JP" sz="1050" b="1" dirty="0" smtClean="0"/>
          </a:p>
        </p:txBody>
      </p:sp>
      <p:sp>
        <p:nvSpPr>
          <p:cNvPr id="62" name="コンテンツ プレースホルダー 2"/>
          <p:cNvSpPr txBox="1">
            <a:spLocks/>
          </p:cNvSpPr>
          <p:nvPr/>
        </p:nvSpPr>
        <p:spPr>
          <a:xfrm>
            <a:off x="1071312" y="577921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BRM</a:t>
            </a:r>
          </a:p>
        </p:txBody>
      </p:sp>
      <p:sp>
        <p:nvSpPr>
          <p:cNvPr id="63" name="コンテンツ プレースホルダー 2"/>
          <p:cNvSpPr txBox="1">
            <a:spLocks/>
          </p:cNvSpPr>
          <p:nvPr/>
        </p:nvSpPr>
        <p:spPr>
          <a:xfrm>
            <a:off x="1079410" y="5958164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RG</a:t>
            </a:r>
          </a:p>
        </p:txBody>
      </p:sp>
      <p:sp>
        <p:nvSpPr>
          <p:cNvPr id="64" name="コンテンツ プレースホルダー 2"/>
          <p:cNvSpPr txBox="1">
            <a:spLocks/>
          </p:cNvSpPr>
          <p:nvPr/>
        </p:nvSpPr>
        <p:spPr>
          <a:xfrm>
            <a:off x="1071312" y="614824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GTD2</a:t>
            </a:r>
          </a:p>
        </p:txBody>
      </p:sp>
      <p:sp>
        <p:nvSpPr>
          <p:cNvPr id="65" name="コンテンツ プレースホルダー 2"/>
          <p:cNvSpPr txBox="1">
            <a:spLocks/>
          </p:cNvSpPr>
          <p:nvPr/>
        </p:nvSpPr>
        <p:spPr>
          <a:xfrm>
            <a:off x="1079410" y="634054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TDC</a:t>
            </a:r>
          </a:p>
        </p:txBody>
      </p:sp>
      <p:sp>
        <p:nvSpPr>
          <p:cNvPr id="66" name="コンテンツ プレースホルダー 2"/>
          <p:cNvSpPr txBox="1">
            <a:spLocks/>
          </p:cNvSpPr>
          <p:nvPr/>
        </p:nvSpPr>
        <p:spPr>
          <a:xfrm>
            <a:off x="1079410" y="650818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LSPE(λ)</a:t>
            </a:r>
          </a:p>
        </p:txBody>
      </p:sp>
      <p:sp>
        <p:nvSpPr>
          <p:cNvPr id="67" name="コンテンツ プレースホルダー 2"/>
          <p:cNvSpPr txBox="1">
            <a:spLocks/>
          </p:cNvSpPr>
          <p:nvPr/>
        </p:nvSpPr>
        <p:spPr>
          <a:xfrm>
            <a:off x="3549267" y="4954141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68" name="コンテンツ プレースホルダー 2"/>
          <p:cNvSpPr txBox="1">
            <a:spLocks/>
          </p:cNvSpPr>
          <p:nvPr/>
        </p:nvSpPr>
        <p:spPr>
          <a:xfrm>
            <a:off x="3706429" y="5147445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69" name="コンテンツ プレースホルダー 2"/>
          <p:cNvSpPr txBox="1">
            <a:spLocks/>
          </p:cNvSpPr>
          <p:nvPr/>
        </p:nvSpPr>
        <p:spPr>
          <a:xfrm>
            <a:off x="3831434" y="535240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  <a:r>
              <a:rPr lang="en-US" altLang="ja-JP" sz="1050" b="1" dirty="0"/>
              <a:t>Q</a:t>
            </a:r>
            <a:endParaRPr lang="en-US" altLang="ja-JP" sz="1050" b="1" dirty="0" smtClean="0"/>
          </a:p>
        </p:txBody>
      </p:sp>
      <p:sp>
        <p:nvSpPr>
          <p:cNvPr id="70" name="コンテンツ プレースホルダー 2"/>
          <p:cNvSpPr txBox="1">
            <a:spLocks/>
          </p:cNvSpPr>
          <p:nvPr/>
        </p:nvSpPr>
        <p:spPr>
          <a:xfrm>
            <a:off x="3839532" y="553136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LSPI</a:t>
            </a:r>
          </a:p>
        </p:txBody>
      </p: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3831434" y="5721436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GQ</a:t>
            </a:r>
          </a:p>
        </p:txBody>
      </p:sp>
      <p:sp>
        <p:nvSpPr>
          <p:cNvPr id="72" name="コンテンツ プレースホルダー 2"/>
          <p:cNvSpPr txBox="1">
            <a:spLocks/>
          </p:cNvSpPr>
          <p:nvPr/>
        </p:nvSpPr>
        <p:spPr>
          <a:xfrm>
            <a:off x="3839532" y="591373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greedy-GQ</a:t>
            </a:r>
          </a:p>
        </p:txBody>
      </p:sp>
      <p:sp>
        <p:nvSpPr>
          <p:cNvPr id="73" name="コンテンツ プレースホルダー 2"/>
          <p:cNvSpPr txBox="1">
            <a:spLocks/>
          </p:cNvSpPr>
          <p:nvPr/>
        </p:nvSpPr>
        <p:spPr>
          <a:xfrm>
            <a:off x="3839532" y="608137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fitted Q</a:t>
            </a:r>
          </a:p>
        </p:txBody>
      </p:sp>
      <p:sp>
        <p:nvSpPr>
          <p:cNvPr id="74" name="コンテンツ プレースホルダー 2"/>
          <p:cNvSpPr txBox="1">
            <a:spLocks/>
          </p:cNvSpPr>
          <p:nvPr/>
        </p:nvSpPr>
        <p:spPr>
          <a:xfrm>
            <a:off x="7016116" y="1199446"/>
            <a:ext cx="3246119" cy="198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Decision Process(MDP)(1.2)</a:t>
            </a:r>
          </a:p>
        </p:txBody>
      </p:sp>
      <p:cxnSp>
        <p:nvCxnSpPr>
          <p:cNvPr id="76" name="直線矢印コネクタ 75"/>
          <p:cNvCxnSpPr>
            <a:stCxn id="74" idx="1"/>
            <a:endCxn id="6" idx="3"/>
          </p:cNvCxnSpPr>
          <p:nvPr/>
        </p:nvCxnSpPr>
        <p:spPr>
          <a:xfrm flipH="1">
            <a:off x="3419475" y="1298845"/>
            <a:ext cx="3596641" cy="3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コンテンツ プレースホルダー 2"/>
          <p:cNvSpPr txBox="1">
            <a:spLocks/>
          </p:cNvSpPr>
          <p:nvPr/>
        </p:nvSpPr>
        <p:spPr>
          <a:xfrm>
            <a:off x="3796502" y="1091334"/>
            <a:ext cx="248197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/>
              <a:t>環境</a:t>
            </a:r>
            <a:r>
              <a:rPr lang="ja-JP" altLang="en-US" sz="1050" b="1" dirty="0" smtClean="0"/>
              <a:t>の情報がすべて既知のときの解法</a:t>
            </a:r>
            <a:endParaRPr lang="en-US" altLang="ja-JP" sz="1050" b="1" dirty="0" smtClean="0"/>
          </a:p>
        </p:txBody>
      </p:sp>
      <p:sp>
        <p:nvSpPr>
          <p:cNvPr id="78" name="コンテンツ プレースホルダー 2"/>
          <p:cNvSpPr txBox="1">
            <a:spLocks/>
          </p:cNvSpPr>
          <p:nvPr/>
        </p:nvSpPr>
        <p:spPr>
          <a:xfrm>
            <a:off x="7016116" y="1912592"/>
            <a:ext cx="324611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Reward Process(MRP)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0" name="直線矢印コネクタ 79"/>
          <p:cNvCxnSpPr/>
          <p:nvPr/>
        </p:nvCxnSpPr>
        <p:spPr>
          <a:xfrm>
            <a:off x="8225791" y="1405964"/>
            <a:ext cx="0" cy="514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コンテンツ プレースホルダー 2"/>
          <p:cNvSpPr txBox="1">
            <a:spLocks/>
          </p:cNvSpPr>
          <p:nvPr/>
        </p:nvSpPr>
        <p:spPr>
          <a:xfrm>
            <a:off x="4078131" y="1782708"/>
            <a:ext cx="2524600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</a:t>
            </a:r>
            <a:r>
              <a:rPr lang="ja-JP" altLang="en-US" sz="1050" b="1" dirty="0">
                <a:solidFill>
                  <a:srgbClr val="FF0000"/>
                </a:solidFill>
              </a:rPr>
              <a:t>関数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の考え方を持ってくる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4" name="直線矢印コネクタ 83"/>
          <p:cNvCxnSpPr>
            <a:stCxn id="9" idx="3"/>
            <a:endCxn id="78" idx="1"/>
          </p:cNvCxnSpPr>
          <p:nvPr/>
        </p:nvCxnSpPr>
        <p:spPr>
          <a:xfrm flipV="1">
            <a:off x="3698557" y="2008743"/>
            <a:ext cx="3317559" cy="1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コンテンツ プレースホルダー 2"/>
          <p:cNvSpPr txBox="1">
            <a:spLocks/>
          </p:cNvSpPr>
          <p:nvPr/>
        </p:nvSpPr>
        <p:spPr>
          <a:xfrm>
            <a:off x="8328659" y="1574386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>
                <a:solidFill>
                  <a:srgbClr val="FF0000"/>
                </a:solidFill>
              </a:rPr>
              <a:t>行動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について周辺化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8225791" y="2135392"/>
            <a:ext cx="0" cy="5309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コンテンツ プレースホルダー 2"/>
          <p:cNvSpPr txBox="1">
            <a:spLocks/>
          </p:cNvSpPr>
          <p:nvPr/>
        </p:nvSpPr>
        <p:spPr>
          <a:xfrm>
            <a:off x="7212331" y="2635831"/>
            <a:ext cx="3246119" cy="208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セミパラメトリックモデル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en-US" altLang="ja-JP" sz="1050" b="1" dirty="0">
                <a:solidFill>
                  <a:srgbClr val="FF0000"/>
                </a:solidFill>
              </a:rPr>
              <a:t>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sp>
        <p:nvSpPr>
          <p:cNvPr id="94" name="コンテンツ プレースホルダー 2"/>
          <p:cNvSpPr txBox="1">
            <a:spLocks/>
          </p:cNvSpPr>
          <p:nvPr/>
        </p:nvSpPr>
        <p:spPr>
          <a:xfrm>
            <a:off x="8328659" y="2208015"/>
            <a:ext cx="3645168" cy="312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知りたいパラメータ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θ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と知る必要のないパラメータ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攪乱パラメータ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)ξ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で価値関数をモデル誤差なく関数化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コンテンツ プレースホルダー 2"/>
              <p:cNvSpPr txBox="1">
                <a:spLocks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を推定できる形にする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(2.1.4),(2.1.5)</a:t>
                </a:r>
              </a:p>
            </p:txBody>
          </p:sp>
        </mc:Choice>
        <mc:Fallback xmlns="">
          <p:sp>
            <p:nvSpPr>
              <p:cNvPr id="9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  <a:blipFill>
                <a:blip r:embed="rId2"/>
                <a:stretch>
                  <a:fillRect t="-1667"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コンテンツ プレースホルダー 2"/>
          <p:cNvSpPr txBox="1">
            <a:spLocks/>
          </p:cNvSpPr>
          <p:nvPr/>
        </p:nvSpPr>
        <p:spPr>
          <a:xfrm>
            <a:off x="7659768" y="3413712"/>
            <a:ext cx="1132045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050" b="1" dirty="0" smtClean="0"/>
          </a:p>
        </p:txBody>
      </p:sp>
      <p:cxnSp>
        <p:nvCxnSpPr>
          <p:cNvPr id="111" name="直線矢印コネクタ 110"/>
          <p:cNvCxnSpPr/>
          <p:nvPr/>
        </p:nvCxnSpPr>
        <p:spPr>
          <a:xfrm>
            <a:off x="8225791" y="2877772"/>
            <a:ext cx="0" cy="553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8225791" y="3626749"/>
            <a:ext cx="0" cy="319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コンテンツ プレースホルダー 2"/>
          <p:cNvSpPr txBox="1">
            <a:spLocks/>
          </p:cNvSpPr>
          <p:nvPr/>
        </p:nvSpPr>
        <p:spPr>
          <a:xfrm>
            <a:off x="8328659" y="3665396"/>
            <a:ext cx="1933576" cy="204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Marko</a:t>
            </a:r>
            <a:r>
              <a:rPr lang="en-US" altLang="ja-JP" sz="1050" b="1" dirty="0">
                <a:solidFill>
                  <a:srgbClr val="FF0000"/>
                </a:solidFill>
              </a:rPr>
              <a:t>v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時系列に拡張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sp>
        <p:nvSpPr>
          <p:cNvPr id="120" name="コンテンツ プレースホルダー 2"/>
          <p:cNvSpPr txBox="1">
            <a:spLocks/>
          </p:cNvSpPr>
          <p:nvPr/>
        </p:nvSpPr>
        <p:spPr>
          <a:xfrm>
            <a:off x="7016116" y="3966760"/>
            <a:ext cx="298918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/>
              <a:t>マルチンゲール</a:t>
            </a: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1" name="直線矢印コネクタ 120"/>
          <p:cNvCxnSpPr/>
          <p:nvPr/>
        </p:nvCxnSpPr>
        <p:spPr>
          <a:xfrm>
            <a:off x="8225791" y="4186443"/>
            <a:ext cx="0" cy="326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コンテンツ プレースホルダー 2"/>
              <p:cNvSpPr txBox="1">
                <a:spLocks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1050" b="1" dirty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>
                    <a:solidFill>
                      <a:srgbClr val="FF0000"/>
                    </a:solidFill>
                  </a:rPr>
                  <a:t>を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推定する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(2.1.4),(2.1.5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)</a:t>
                </a:r>
                <a:endParaRPr lang="en-US" altLang="ja-JP" sz="105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  <a:blipFill>
                <a:blip r:embed="rId3"/>
                <a:stretch>
                  <a:fillRect t="-3030" b="-393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コンテンツ プレースホルダー 2"/>
          <p:cNvSpPr txBox="1">
            <a:spLocks/>
          </p:cNvSpPr>
          <p:nvPr/>
        </p:nvSpPr>
        <p:spPr>
          <a:xfrm>
            <a:off x="7593091" y="4523677"/>
            <a:ext cx="163663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050" b="1" dirty="0" smtClean="0"/>
              <a:t>M</a:t>
            </a:r>
            <a:r>
              <a:rPr lang="ja-JP" altLang="en-US" sz="1050" b="1" dirty="0" smtClean="0"/>
              <a:t>推定量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9" name="カギ線コネクタ 128"/>
          <p:cNvCxnSpPr>
            <a:stCxn id="123" idx="2"/>
            <a:endCxn id="46" idx="3"/>
          </p:cNvCxnSpPr>
          <p:nvPr/>
        </p:nvCxnSpPr>
        <p:spPr>
          <a:xfrm rot="5400000">
            <a:off x="6252505" y="3581990"/>
            <a:ext cx="1004178" cy="331362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カギ線コネクタ 136"/>
          <p:cNvCxnSpPr/>
          <p:nvPr/>
        </p:nvCxnSpPr>
        <p:spPr>
          <a:xfrm rot="5400000" flipH="1">
            <a:off x="5604987" y="2106506"/>
            <a:ext cx="733182" cy="4527235"/>
          </a:xfrm>
          <a:prstGeom prst="bentConnector4">
            <a:avLst>
              <a:gd name="adj1" fmla="val -115199"/>
              <a:gd name="adj2" fmla="val 59038"/>
            </a:avLst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コンテンツ プレースホルダー 2"/>
          <p:cNvSpPr txBox="1">
            <a:spLocks/>
          </p:cNvSpPr>
          <p:nvPr/>
        </p:nvSpPr>
        <p:spPr>
          <a:xfrm>
            <a:off x="6038335" y="5803104"/>
            <a:ext cx="3258145" cy="21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既存の方策評価と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M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推定量は対応関係にある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(2.1.6)</a:t>
            </a:r>
          </a:p>
        </p:txBody>
      </p:sp>
      <p:cxnSp>
        <p:nvCxnSpPr>
          <p:cNvPr id="144" name="直線矢印コネクタ 143"/>
          <p:cNvCxnSpPr/>
          <p:nvPr/>
        </p:nvCxnSpPr>
        <p:spPr>
          <a:xfrm flipH="1" flipV="1">
            <a:off x="9028497" y="4736715"/>
            <a:ext cx="516982" cy="313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コンテンツ プレースホルダー 2"/>
          <p:cNvSpPr txBox="1">
            <a:spLocks/>
          </p:cNvSpPr>
          <p:nvPr/>
        </p:nvSpPr>
        <p:spPr>
          <a:xfrm>
            <a:off x="8835390" y="5082597"/>
            <a:ext cx="3075931" cy="36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推定精度を求めることができ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, 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最適な推定精度を実現する関数形を求めることができる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3038679" y="2165891"/>
            <a:ext cx="1940994" cy="62168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1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離散の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Markov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決定過程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 MDP )(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復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習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2"/>
                <a:ext cx="10515600" cy="60384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b="1" dirty="0" smtClean="0"/>
                  <a:t>Def : MDP </a:t>
                </a:r>
                <a14:m>
                  <m:oMath xmlns:m="http://schemas.openxmlformats.org/officeDocument/2006/math">
                    <m:r>
                      <a:rPr lang="ja-JP" altLang="en-US" b="1" i="1" smtClean="0">
                        <a:latin typeface="Cambria Math" panose="02040503050406030204" pitchFamily="18" charset="0"/>
                      </a:rPr>
                      <m:t>𝓜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ja-JP" altLang="en-US" b="1" i="1" smtClean="0">
                        <a:latin typeface="Cambria Math" panose="02040503050406030204" pitchFamily="18" charset="0"/>
                      </a:rPr>
                      <m:t>𝓢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ja-JP" altLang="en-US" b="1" i="1" smtClean="0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ja-JP" altLang="en-US" b="1" i="1" smtClean="0">
                        <a:latin typeface="Cambria Math" panose="02040503050406030204" pitchFamily="18" charset="0"/>
                      </a:rPr>
                      <m:t>𝓟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b="1" dirty="0" smtClean="0"/>
                  <a:t> </a:t>
                </a:r>
              </a:p>
              <a:p>
                <a:r>
                  <a:rPr lang="ja-JP" altLang="en-US" b="1" dirty="0" smtClean="0"/>
                  <a:t>有限状態集合 </a:t>
                </a:r>
                <a14:m>
                  <m:oMath xmlns:m="http://schemas.openxmlformats.org/officeDocument/2006/math">
                    <m:r>
                      <a:rPr lang="ja-JP" altLang="en-US" b="1" i="1"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endParaRPr lang="en-US" altLang="ja-JP" b="1" dirty="0" smtClean="0"/>
              </a:p>
              <a:p>
                <a:r>
                  <a:rPr lang="ja-JP" altLang="en-US" b="1" dirty="0" smtClean="0"/>
                  <a:t>有限行動集合 </a:t>
                </a:r>
                <a14:m>
                  <m:oMath xmlns:m="http://schemas.openxmlformats.org/officeDocument/2006/math">
                    <m:r>
                      <a:rPr lang="ja-JP" altLang="en-US" b="1" i="1">
                        <a:latin typeface="Cambria Math" panose="02040503050406030204" pitchFamily="18" charset="0"/>
                      </a:rPr>
                      <m:t>𝓐</m:t>
                    </m:r>
                  </m:oMath>
                </a14:m>
                <a:endParaRPr lang="en-US" altLang="ja-JP" b="1" dirty="0" smtClean="0"/>
              </a:p>
              <a:p>
                <a:pPr marL="0" indent="0">
                  <a:buNone/>
                </a:pPr>
                <a:r>
                  <a:rPr lang="en-US" altLang="ja-JP" b="1" dirty="0"/>
                  <a:t> </a:t>
                </a:r>
                <a:r>
                  <a:rPr lang="en-US" altLang="ja-JP" b="1" dirty="0" smtClean="0"/>
                  <a:t> </a:t>
                </a:r>
                <a:r>
                  <a:rPr lang="ja-JP" altLang="en-US" b="1" dirty="0" smtClean="0"/>
                  <a:t>状態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ja-JP" altLang="en-US" b="1" dirty="0" smtClean="0"/>
                  <a:t>でとりうる行動集合を</a:t>
                </a:r>
                <a14:m>
                  <m:oMath xmlns:m="http://schemas.openxmlformats.org/officeDocument/2006/math">
                    <m:r>
                      <a:rPr lang="ja-JP" altLang="en-US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b="1" dirty="0" smtClean="0"/>
                  <a:t>と表記</a:t>
                </a:r>
                <a:endParaRPr lang="en-US" altLang="ja-JP" b="1" i="1" dirty="0" smtClean="0"/>
              </a:p>
              <a:p>
                <a:r>
                  <a:rPr lang="ja-JP" altLang="en-US" b="1" dirty="0" smtClean="0"/>
                  <a:t>状態遷移</a:t>
                </a:r>
                <a:r>
                  <a:rPr lang="ja-JP" altLang="en-US" b="1" dirty="0"/>
                  <a:t>確率</a:t>
                </a:r>
                <a14:m>
                  <m:oMath xmlns:m="http://schemas.openxmlformats.org/officeDocument/2006/math">
                    <m:r>
                      <a:rPr lang="en-US" altLang="ja-JP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𝓟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𝓢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𝓢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ja-JP" b="1" dirty="0" smtClean="0"/>
              </a:p>
              <a:p>
                <a:pPr marL="0" indent="0">
                  <a:buNone/>
                </a:pPr>
                <a:r>
                  <a:rPr lang="ja-JP" altLang="en-US" b="1" dirty="0" smtClean="0"/>
                  <a:t>  状態</a:t>
                </a:r>
                <a:r>
                  <a:rPr lang="ja-JP" altLang="en-US" b="1" dirty="0"/>
                  <a:t>･行動の組</a:t>
                </a:r>
                <a14:m>
                  <m:oMath xmlns:m="http://schemas.openxmlformats.org/officeDocument/2006/math">
                    <m:r>
                      <a:rPr lang="en-US" altLang="ja-JP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1" i="1" dirty="0" err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1" i="1" dirty="0" err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ja-JP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𝓢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b="1" dirty="0"/>
                  <a:t>により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′∈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ja-JP" altLang="en-US" b="1" dirty="0"/>
                  <a:t>に遷移する確率を</a:t>
                </a:r>
                <a:endParaRPr lang="en-US" altLang="ja-JP" b="1" dirty="0"/>
              </a:p>
              <a:p>
                <a:pPr marL="0" indent="0">
                  <a:buNone/>
                </a:pPr>
                <a:r>
                  <a:rPr lang="ja-JP" altLang="en-US" b="1" dirty="0"/>
                  <a:t>  </a:t>
                </a:r>
                <a14:m>
                  <m:oMath xmlns:m="http://schemas.openxmlformats.org/officeDocument/2006/math">
                    <m:r>
                      <a:rPr lang="ja-JP" altLang="en-US" b="1" i="1">
                        <a:latin typeface="Cambria Math" panose="02040503050406030204" pitchFamily="18" charset="0"/>
                      </a:rPr>
                      <m:t>𝓟</m:t>
                    </m:r>
                  </m:oMath>
                </a14:m>
                <a:r>
                  <a:rPr lang="en-US" altLang="ja-JP" b="1" dirty="0"/>
                  <a:t>(</a:t>
                </a:r>
                <a14:m>
                  <m:oMath xmlns:m="http://schemas.openxmlformats.org/officeDocument/2006/math">
                    <m:r>
                      <a:rPr lang="en-US" altLang="ja-JP" b="1" i="1" dirty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altLang="ja-JP" b="1" dirty="0"/>
                  <a:t>, 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ja-JP" b="1" dirty="0"/>
                  <a:t>)</a:t>
                </a:r>
                <a:r>
                  <a:rPr lang="ja-JP" altLang="en-US" b="1" dirty="0"/>
                  <a:t>として</a:t>
                </a:r>
                <a:r>
                  <a:rPr lang="ja-JP" altLang="en-US" b="1" dirty="0" smtClean="0"/>
                  <a:t>定義</a:t>
                </a:r>
                <a:endParaRPr lang="en-US" altLang="ja-JP" b="1" dirty="0" smtClean="0"/>
              </a:p>
              <a:p>
                <a:r>
                  <a:rPr lang="ja-JP" altLang="en-US" b="1" dirty="0" smtClean="0"/>
                  <a:t>報酬関数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𝓢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𝓢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ja-JP" b="1" dirty="0"/>
              </a:p>
              <a:p>
                <a:pPr marL="0" indent="0">
                  <a:buNone/>
                </a:pPr>
                <a:r>
                  <a:rPr lang="ja-JP" altLang="en-US" b="1" dirty="0" smtClean="0"/>
                  <a:t>  状態</a:t>
                </a:r>
                <a:r>
                  <a:rPr lang="ja-JP" altLang="en-US" b="1" dirty="0"/>
                  <a:t>･行動の組</a:t>
                </a:r>
                <a14:m>
                  <m:oMath xmlns:m="http://schemas.openxmlformats.org/officeDocument/2006/math">
                    <m:r>
                      <a:rPr lang="en-US" altLang="ja-JP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1" i="1" dirty="0" err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1" i="1" dirty="0" err="1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ja-JP" b="1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𝓢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b="1" dirty="0"/>
                  <a:t>により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′∈</m:t>
                    </m:r>
                    <m:r>
                      <a:rPr lang="ja-JP" altLang="en-US" b="1" i="1">
                        <a:latin typeface="Cambria Math" panose="02040503050406030204" pitchFamily="18" charset="0"/>
                      </a:rPr>
                      <m:t>𝓢</m:t>
                    </m:r>
                  </m:oMath>
                </a14:m>
                <a:r>
                  <a:rPr lang="ja-JP" altLang="en-US" b="1" dirty="0" err="1"/>
                  <a:t>に</a:t>
                </a:r>
                <a:r>
                  <a:rPr lang="ja-JP" altLang="en-US" b="1" dirty="0" err="1" smtClean="0"/>
                  <a:t>遷</a:t>
                </a:r>
                <a:r>
                  <a:rPr lang="ja-JP" altLang="en-US" b="1" dirty="0" smtClean="0"/>
                  <a:t>移したときの</a:t>
                </a:r>
                <a:endParaRPr lang="en-US" altLang="ja-JP" b="1" dirty="0" smtClean="0"/>
              </a:p>
              <a:p>
                <a:pPr marL="0" indent="0">
                  <a:buNone/>
                </a:pPr>
                <a:r>
                  <a:rPr lang="ja-JP" altLang="en-US" b="1" dirty="0" smtClean="0"/>
                  <a:t>  報酬を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1" i="1" dirty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1" i="1" dirty="0">
                        <a:latin typeface="Cambria Math" panose="02040503050406030204" pitchFamily="18" charset="0"/>
                      </a:rPr>
                      <m:t>𝒂</m:t>
                    </m:r>
                    <m:r>
                      <m:rPr>
                        <m:nor/>
                      </m:rPr>
                      <a:rPr lang="en-US" altLang="ja-JP" b="1" dirty="0"/>
                      <m:t>, 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′</m:t>
                    </m:r>
                    <m:r>
                      <m:rPr>
                        <m:nor/>
                      </m:rPr>
                      <a:rPr lang="en-US" altLang="ja-JP" b="1" dirty="0"/>
                      <m:t>)</m:t>
                    </m:r>
                    <m:r>
                      <m:rPr>
                        <m:nor/>
                      </m:rPr>
                      <a:rPr lang="ja-JP" altLang="en-US" b="1" dirty="0"/>
                      <m:t>として定義</m:t>
                    </m:r>
                  </m:oMath>
                </a14:m>
                <a:endParaRPr lang="en-US" altLang="ja-JP" b="1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2"/>
                <a:ext cx="10515600" cy="6038423"/>
              </a:xfrm>
              <a:blipFill>
                <a:blip r:embed="rId2"/>
                <a:stretch>
                  <a:fillRect l="-1217" t="-18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948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方策と割引利得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復習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2"/>
                <a:ext cx="11468100" cy="6038423"/>
              </a:xfrm>
            </p:spPr>
            <p:txBody>
              <a:bodyPr>
                <a:noAutofit/>
              </a:bodyPr>
              <a:lstStyle/>
              <a:p>
                <a:r>
                  <a:rPr lang="en-US" altLang="ja-JP" sz="3200" b="1" dirty="0" smtClean="0"/>
                  <a:t>(</a:t>
                </a:r>
                <a:r>
                  <a:rPr lang="ja-JP" altLang="en-US" sz="3200" b="1" dirty="0" smtClean="0"/>
                  <a:t>定常</a:t>
                </a:r>
                <a:r>
                  <a:rPr lang="en-US" altLang="ja-JP" sz="3200" b="1" dirty="0" smtClean="0"/>
                  <a:t>)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方策</a:t>
                </a:r>
                <a:r>
                  <a:rPr lang="en-US" altLang="ja-JP" sz="3200" b="1" dirty="0" smtClean="0"/>
                  <a:t>(a stationary 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policy</a:t>
                </a:r>
                <a:r>
                  <a:rPr lang="en-US" altLang="ja-JP" sz="3200" b="1" dirty="0" smtClean="0"/>
                  <a:t>)</a:t>
                </a:r>
                <a14:m>
                  <m:oMath xmlns:m="http://schemas.openxmlformats.org/officeDocument/2006/math">
                    <m:r>
                      <a:rPr lang="en-US" altLang="ja-JP" sz="32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altLang="ja-JP" sz="3200" b="1" dirty="0" smtClean="0"/>
                  <a:t> :</a:t>
                </a:r>
                <a14:m>
                  <m:oMath xmlns:m="http://schemas.openxmlformats.org/officeDocument/2006/math">
                    <m:r>
                      <a:rPr lang="en-US" altLang="ja-JP" sz="32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3200" b="1" i="1">
                        <a:latin typeface="Cambria Math" panose="02040503050406030204" pitchFamily="18" charset="0"/>
                      </a:rPr>
                      <m:t>𝓢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ja-JP" altLang="en-US" sz="3200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ja-JP" sz="3200" b="1" dirty="0" smtClean="0"/>
                  <a:t> [0,1]</a:t>
                </a:r>
              </a:p>
              <a:p>
                <a:pPr marL="0" indent="0">
                  <a:buNone/>
                </a:pPr>
                <a:r>
                  <a:rPr lang="en-US" altLang="ja-JP" sz="3200" b="1" dirty="0" smtClean="0"/>
                  <a:t>※</a:t>
                </a:r>
                <a:r>
                  <a:rPr lang="ja-JP" altLang="en-US" sz="3200" b="1" dirty="0" smtClean="0"/>
                  <a:t>定常方策とは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時間によって方策が変化しないという意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r>
                  <a:rPr lang="ja-JP" altLang="en-US" sz="3200" b="1" dirty="0" smtClean="0"/>
                  <a:t>割引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利得</a:t>
                </a:r>
                <a:r>
                  <a:rPr lang="en-US" altLang="ja-JP" sz="3200" b="1" dirty="0" smtClean="0"/>
                  <a:t>(a discounted 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return</a:t>
                </a:r>
                <a:r>
                  <a:rPr lang="en-US" altLang="ja-JP" sz="3200" b="1" dirty="0" smtClean="0"/>
                  <a:t>)</a:t>
                </a:r>
              </a:p>
              <a:p>
                <a:pPr marL="0" indent="0">
                  <a:buNone/>
                </a:pPr>
                <a:r>
                  <a:rPr lang="en-US" altLang="ja-JP" sz="3200" b="1" dirty="0" smtClean="0"/>
                  <a:t>※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報酬</a:t>
                </a:r>
                <a:r>
                  <a:rPr lang="ja-JP" altLang="en-US" sz="3200" b="1" dirty="0" smtClean="0"/>
                  <a:t>は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reward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ja-JP" sz="3200" b="1" i="1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en-US" altLang="ja-JP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ja-JP" altLang="en-US" sz="3200" b="1" i="1">
                          <a:latin typeface="Cambria Math" panose="02040503050406030204" pitchFamily="18" charset="0"/>
                        </a:rPr>
                        <m:t>･･･</m:t>
                      </m:r>
                    </m:oMath>
                  </m:oMathPara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　　　　　　　　　　　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ja-JP" altLang="en-US" sz="3200" b="1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altLang="ja-JP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ja-JP" sz="3200" b="1" i="1">
                                    <a:latin typeface="Cambria Math" panose="02040503050406030204" pitchFamily="18" charset="0"/>
                                  </a:rPr>
                                  <m:t>γ</m:t>
                                </m:r>
                              </m:e>
                              <m:sub/>
                              <m:sup>
                                <m:r>
                                  <a:rPr lang="en-US" altLang="ja-JP" sz="32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</m:sSubSup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nary>
                  </m:oMath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を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最大化</a:t>
                </a:r>
                <a:r>
                  <a:rPr lang="ja-JP" altLang="en-US" sz="3200" b="1" dirty="0" smtClean="0"/>
                  <a:t>することが目的 </a:t>
                </a:r>
                <a:r>
                  <a:rPr lang="en-US" altLang="ja-JP" sz="3200" b="1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1" i="1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altLang="ja-JP" sz="3200" b="1" dirty="0" smtClean="0"/>
                  <a:t> : 0</a:t>
                </a:r>
                <a:r>
                  <a:rPr lang="ja-JP" altLang="en-US" sz="3200" b="1" dirty="0" smtClean="0"/>
                  <a:t>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1" i="1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ja-JP" altLang="en-US" sz="3200" b="1" dirty="0" smtClean="0"/>
                  <a:t>≦</a:t>
                </a:r>
                <a:r>
                  <a:rPr lang="en-US" altLang="ja-JP" sz="3200" b="1" dirty="0" smtClean="0"/>
                  <a:t>1</a:t>
                </a:r>
                <a:r>
                  <a:rPr lang="ja-JP" altLang="en-US" sz="3200" b="1" dirty="0" smtClean="0"/>
                  <a:t>となる割引率</a:t>
                </a:r>
                <a:r>
                  <a:rPr lang="en-US" altLang="ja-JP" sz="3200" b="1" dirty="0" smtClean="0"/>
                  <a:t>)</a:t>
                </a: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en-US" altLang="ja-JP" sz="3200" b="1" dirty="0" smtClean="0"/>
                  <a:t>※policy</a:t>
                </a:r>
                <a:r>
                  <a:rPr lang="ja-JP" altLang="en-US" sz="3200" b="1" dirty="0" smtClean="0"/>
                  <a:t>や</a:t>
                </a:r>
                <a:r>
                  <a:rPr lang="en-US" altLang="ja-JP" sz="3200" b="1" dirty="0" smtClean="0"/>
                  <a:t>return</a:t>
                </a:r>
                <a:r>
                  <a:rPr lang="ja-JP" altLang="en-US" sz="3200" b="1" dirty="0" smtClean="0"/>
                  <a:t>は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分野によって呼び方</a:t>
                </a:r>
                <a:r>
                  <a:rPr lang="ja-JP" altLang="en-US" sz="3200" b="1" dirty="0"/>
                  <a:t>が</a:t>
                </a:r>
                <a:r>
                  <a:rPr lang="ja-JP" altLang="en-US" sz="3200" b="1" dirty="0" smtClean="0"/>
                  <a:t>違う</a:t>
                </a:r>
                <a:endParaRPr lang="en-US" altLang="ja-JP" sz="3200" b="1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2"/>
                <a:ext cx="11468100" cy="6038423"/>
              </a:xfrm>
              <a:blipFill>
                <a:blip r:embed="rId2"/>
                <a:stretch>
                  <a:fillRect l="-1382" t="-20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64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+mn-ea"/>
                <a:ea typeface="+mn-ea"/>
              </a:rPr>
              <a:t>目次</a:t>
            </a:r>
            <a:endParaRPr kumimoji="1" lang="ja-JP" altLang="en-US" sz="4000" b="1" dirty="0"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/>
              <a:t>2.1 </a:t>
            </a:r>
            <a:r>
              <a:rPr kumimoji="1" lang="ja-JP" altLang="en-US" sz="3200" b="1" dirty="0" smtClean="0"/>
              <a:t>統計学習の観点から見た</a:t>
            </a:r>
            <a:r>
              <a:rPr kumimoji="1" lang="en-US" altLang="ja-JP" sz="3200" b="1" dirty="0" smtClean="0"/>
              <a:t>TD</a:t>
            </a:r>
            <a:r>
              <a:rPr kumimoji="1" lang="ja-JP" altLang="en-US" sz="3200" b="1" dirty="0" smtClean="0"/>
              <a:t>学習</a:t>
            </a:r>
            <a:endParaRPr kumimoji="1" lang="en-US" altLang="ja-JP" sz="3200" b="1" dirty="0" smtClean="0"/>
          </a:p>
          <a:p>
            <a:r>
              <a:rPr lang="en-US" altLang="ja-JP" sz="3200" b="1" dirty="0" smtClean="0"/>
              <a:t>2.2 </a:t>
            </a:r>
            <a:r>
              <a:rPr lang="ja-JP" altLang="en-US" sz="3200" b="1" dirty="0" smtClean="0"/>
              <a:t>強化学習アルゴリズムの理論性能解析と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        </a:t>
            </a:r>
            <a:r>
              <a:rPr lang="ja-JP" altLang="en-US" sz="3200" b="1" dirty="0" smtClean="0"/>
              <a:t>ベイズ統計による強化学習のモデル化</a:t>
            </a:r>
            <a:endParaRPr lang="en-US" altLang="ja-JP" sz="3200" b="1" dirty="0" smtClean="0"/>
          </a:p>
          <a:p>
            <a:r>
              <a:rPr kumimoji="1" lang="en-US" altLang="ja-JP" sz="3200" b="1" dirty="0" smtClean="0"/>
              <a:t>2.3 </a:t>
            </a:r>
            <a:r>
              <a:rPr kumimoji="1" lang="ja-JP" altLang="en-US" sz="3200" b="1" dirty="0" smtClean="0"/>
              <a:t>逆強化学習</a:t>
            </a:r>
            <a:r>
              <a:rPr kumimoji="1" lang="en-US" altLang="ja-JP" sz="3200" b="1" dirty="0" smtClean="0"/>
              <a:t>(Inverse </a:t>
            </a:r>
            <a:r>
              <a:rPr kumimoji="1" lang="en-US" altLang="ja-JP" sz="3200" b="1" dirty="0" err="1" smtClean="0"/>
              <a:t>Reinfocement</a:t>
            </a:r>
            <a:r>
              <a:rPr kumimoji="1" lang="en-US" altLang="ja-JP" sz="3200" b="1" dirty="0" smtClean="0"/>
              <a:t> Learning)</a:t>
            </a:r>
          </a:p>
          <a:p>
            <a:r>
              <a:rPr lang="en-US" altLang="ja-JP" sz="3200" b="1" dirty="0" smtClean="0"/>
              <a:t>2.4 </a:t>
            </a:r>
            <a:r>
              <a:rPr lang="ja-JP" altLang="en-US" sz="3200" b="1" dirty="0" smtClean="0"/>
              <a:t>試行錯誤回数の低減を指向した手法 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        : </a:t>
            </a:r>
            <a:r>
              <a:rPr lang="ja-JP" altLang="en-US" sz="3200" b="1" dirty="0" smtClean="0"/>
              <a:t>経験強化型学習 </a:t>
            </a:r>
            <a:r>
              <a:rPr lang="en-US" altLang="ja-JP" sz="3200" b="1" dirty="0" err="1" smtClean="0"/>
              <a:t>XoL</a:t>
            </a:r>
            <a:endParaRPr lang="en-US" altLang="ja-JP" sz="3200" b="1" dirty="0" smtClean="0"/>
          </a:p>
          <a:p>
            <a:r>
              <a:rPr kumimoji="1" lang="en-US" altLang="ja-JP" sz="3200" b="1" dirty="0" smtClean="0"/>
              <a:t>2.5 </a:t>
            </a:r>
            <a:r>
              <a:rPr kumimoji="1" lang="ja-JP" altLang="en-US" sz="3200" b="1" dirty="0" smtClean="0"/>
              <a:t>群強化学習法</a:t>
            </a:r>
            <a:endParaRPr kumimoji="1" lang="en-US" altLang="ja-JP" sz="3200" b="1" dirty="0" smtClean="0"/>
          </a:p>
          <a:p>
            <a:r>
              <a:rPr lang="en-US" altLang="ja-JP" sz="3200" b="1" dirty="0" smtClean="0"/>
              <a:t>2.6 </a:t>
            </a:r>
            <a:r>
              <a:rPr lang="ja-JP" altLang="en-US" sz="3200" b="1" dirty="0" smtClean="0"/>
              <a:t>リスク考慮型強化学習</a:t>
            </a:r>
            <a:endParaRPr lang="en-US" altLang="ja-JP" sz="3200" b="1" dirty="0" smtClean="0"/>
          </a:p>
          <a:p>
            <a:r>
              <a:rPr kumimoji="1" lang="en-US" altLang="ja-JP" sz="3200" b="1" dirty="0" smtClean="0"/>
              <a:t>2.7 </a:t>
            </a:r>
            <a:r>
              <a:rPr kumimoji="1" lang="ja-JP" altLang="en-US" sz="3200" b="1" dirty="0" smtClean="0"/>
              <a:t>複利型強化学習</a:t>
            </a: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455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強化学習の目的と価値関数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復習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2"/>
                <a:ext cx="10515600" cy="60384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3200" b="1" dirty="0" smtClean="0"/>
                  <a:t>&lt;</a:t>
                </a:r>
                <a:r>
                  <a:rPr lang="ja-JP" altLang="en-US" sz="3200" b="1" dirty="0" smtClean="0"/>
                  <a:t>目的</a:t>
                </a:r>
                <a:r>
                  <a:rPr lang="en-US" altLang="ja-JP" sz="3200" b="1" dirty="0" smtClean="0"/>
                  <a:t>&gt;</a:t>
                </a:r>
              </a:p>
              <a:p>
                <a:pPr marL="0" indent="0">
                  <a:buNone/>
                </a:pPr>
                <a:r>
                  <a:rPr lang="ja-JP" altLang="en-US" sz="3200" b="1" dirty="0">
                    <a:solidFill>
                      <a:srgbClr val="FF0000"/>
                    </a:solidFill>
                  </a:rPr>
                  <a:t>最適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な方策</a:t>
                </a:r>
                <a:r>
                  <a:rPr lang="ja-JP" altLang="en-US" sz="3200" b="1" dirty="0" smtClean="0"/>
                  <a:t>を求める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⇒どうやって？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価値関数</a:t>
                </a:r>
                <a:r>
                  <a:rPr lang="ja-JP" altLang="en-US" sz="3200" b="1" dirty="0" smtClean="0"/>
                  <a:t>を使って！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r>
                  <a:rPr lang="ja-JP" altLang="en-US" sz="3200" b="1" dirty="0" smtClean="0"/>
                  <a:t>状態価値関数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3200" b="1" i="1">
                            <a:latin typeface="Cambria Math" panose="02040503050406030204" pitchFamily="18" charset="0"/>
                          </a:rPr>
                          <m:t>π</m:t>
                        </m:r>
                      </m:sup>
                    </m:sSup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ja-JP" altLang="en-US" sz="3200" b="1" i="1">
                        <a:latin typeface="Cambria Math" panose="02040503050406030204" pitchFamily="18" charset="0"/>
                      </a:rPr>
                      <m:t>𝓢</m:t>
                    </m:r>
                    <m:r>
                      <a:rPr lang="ja-JP" altLang="en-US" sz="3200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ja-JP" sz="3200" b="1" dirty="0" smtClean="0"/>
              </a:p>
              <a:p>
                <a:r>
                  <a:rPr lang="ja-JP" altLang="en-US" sz="3200" b="1" dirty="0" smtClean="0"/>
                  <a:t>状態行動価値関数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3200" b="1" i="1">
                            <a:latin typeface="Cambria Math" panose="02040503050406030204" pitchFamily="18" charset="0"/>
                          </a:rPr>
                          <m:t>π</m:t>
                        </m:r>
                      </m:sup>
                    </m:sSup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ja-JP" altLang="en-US" sz="3200" b="1" i="1">
                        <a:latin typeface="Cambria Math" panose="02040503050406030204" pitchFamily="18" charset="0"/>
                      </a:rPr>
                      <m:t>𝓢</m:t>
                    </m:r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ja-JP" altLang="en-US" sz="32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ja-JP" altLang="en-US" sz="3200" b="1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ja-JP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ja-JP" sz="3200" b="1" dirty="0" smtClean="0">
                  <a:ea typeface="Cambria Math" panose="02040503050406030204" pitchFamily="18" charset="0"/>
                </a:endParaRPr>
              </a:p>
              <a:p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en-US" altLang="ja-JP" sz="3200" b="1" dirty="0" smtClean="0"/>
                  <a:t>(</a:t>
                </a:r>
                <a:r>
                  <a:rPr lang="ja-JP" altLang="en-US" sz="3200" b="1" dirty="0" smtClean="0"/>
                  <a:t>細かいところは</a:t>
                </a:r>
                <a:r>
                  <a:rPr lang="en-US" altLang="ja-JP" sz="3200" b="1" dirty="0" smtClean="0"/>
                  <a:t>1</a:t>
                </a:r>
                <a:r>
                  <a:rPr lang="ja-JP" altLang="en-US" sz="3200" b="1" dirty="0" smtClean="0"/>
                  <a:t>章を参照</a:t>
                </a:r>
                <a:r>
                  <a:rPr lang="en-US" altLang="ja-JP" sz="3200" b="1" dirty="0" smtClean="0"/>
                  <a:t>)</a:t>
                </a:r>
                <a:endParaRPr lang="en-US" altLang="ja-JP" sz="3200" b="1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2"/>
                <a:ext cx="10515600" cy="6038423"/>
              </a:xfrm>
              <a:blipFill>
                <a:blip r:embed="rId2"/>
                <a:stretch>
                  <a:fillRect l="-1507" t="-202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704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Bellman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方程式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復習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55" t="6677" r="12988" b="53156"/>
          <a:stretch/>
        </p:blipFill>
        <p:spPr>
          <a:xfrm rot="16200000">
            <a:off x="5394233" y="-3673568"/>
            <a:ext cx="1461186" cy="12134348"/>
          </a:xfrm>
        </p:spPr>
      </p:pic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38200" y="1169772"/>
            <a:ext cx="10515600" cy="6038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smtClean="0"/>
              <a:t>Bellman</a:t>
            </a:r>
            <a:r>
              <a:rPr lang="ja-JP" altLang="en-US" sz="3200" b="1" dirty="0" smtClean="0"/>
              <a:t>方程式</a:t>
            </a:r>
            <a:endParaRPr lang="en-US" altLang="ja-JP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405778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最適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Bellman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方程式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復習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38200" y="1169773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/>
              <a:t>最適</a:t>
            </a:r>
            <a:r>
              <a:rPr lang="en-US" altLang="ja-JP" sz="3200" b="1" dirty="0"/>
              <a:t>Bellman</a:t>
            </a:r>
            <a:r>
              <a:rPr lang="ja-JP" altLang="en-US" sz="3200" b="1" dirty="0" smtClean="0"/>
              <a:t>方程式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ただし</a:t>
            </a:r>
            <a:r>
              <a:rPr lang="en-US" altLang="ja-JP" sz="3200" b="1" dirty="0" smtClean="0"/>
              <a:t>, </a:t>
            </a:r>
            <a:endParaRPr lang="en-US" altLang="ja-JP" sz="3200" b="1" dirty="0"/>
          </a:p>
        </p:txBody>
      </p:sp>
      <p:pic>
        <p:nvPicPr>
          <p:cNvPr id="10" name="コンテンツ プレースホルダ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4" t="6677" r="28842" b="53156"/>
          <a:stretch/>
        </p:blipFill>
        <p:spPr>
          <a:xfrm rot="16200000">
            <a:off x="4625261" y="-2829640"/>
            <a:ext cx="2999133" cy="12134348"/>
          </a:xfrm>
          <a:prstGeom prst="rect">
            <a:avLst/>
          </a:prstGeom>
        </p:spPr>
      </p:pic>
      <p:pic>
        <p:nvPicPr>
          <p:cNvPr id="11" name="コンテンツ プレースホルダ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0" t="5122" r="45861" b="71653"/>
          <a:stretch/>
        </p:blipFill>
        <p:spPr>
          <a:xfrm rot="16200000">
            <a:off x="5743295" y="1921360"/>
            <a:ext cx="590079" cy="7016249"/>
          </a:xfrm>
          <a:prstGeom prst="rect">
            <a:avLst/>
          </a:prstGeom>
        </p:spPr>
      </p:pic>
      <p:cxnSp>
        <p:nvCxnSpPr>
          <p:cNvPr id="12" name="直線コネクタ 11"/>
          <p:cNvCxnSpPr/>
          <p:nvPr/>
        </p:nvCxnSpPr>
        <p:spPr>
          <a:xfrm>
            <a:off x="3955264" y="5724524"/>
            <a:ext cx="7437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444589" y="5710365"/>
            <a:ext cx="77548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1748115" y="6038564"/>
            <a:ext cx="104438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b="1" dirty="0" smtClean="0"/>
              <a:t>最適方策をとりつづけたときの価値関数が最適価値関数</a:t>
            </a:r>
            <a:endParaRPr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3297478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Bellman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オペレータ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38200" y="1169773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200" b="1" dirty="0" smtClean="0"/>
              <a:t>Def</a:t>
            </a:r>
            <a:r>
              <a:rPr lang="ja-JP" altLang="en-US" sz="3200" b="1" dirty="0"/>
              <a:t> </a:t>
            </a:r>
            <a:r>
              <a:rPr lang="en-US" altLang="ja-JP" sz="3200" b="1" dirty="0" smtClean="0"/>
              <a:t>: Bellman</a:t>
            </a:r>
            <a:r>
              <a:rPr lang="ja-JP" altLang="en-US" sz="3200" b="1" dirty="0" smtClean="0"/>
              <a:t>オペレータ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入力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: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価値関数 出力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: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価値関数</a:t>
            </a:r>
            <a:r>
              <a:rPr lang="ja-JP" altLang="en-US" sz="3200" b="1" dirty="0" smtClean="0"/>
              <a:t>となるようなオペレータ</a:t>
            </a:r>
            <a:endParaRPr lang="en-US" altLang="ja-JP" sz="3200" b="1" dirty="0" smtClean="0"/>
          </a:p>
        </p:txBody>
      </p:sp>
      <p:pic>
        <p:nvPicPr>
          <p:cNvPr id="11" name="コンテンツ プレースホルダ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5" t="6473" r="64130" b="54440"/>
          <a:stretch/>
        </p:blipFill>
        <p:spPr>
          <a:xfrm rot="16200000">
            <a:off x="4515855" y="-1861900"/>
            <a:ext cx="3044959" cy="11808361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1871663" y="2519800"/>
            <a:ext cx="519112" cy="605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871663" y="3190209"/>
            <a:ext cx="519112" cy="605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1871663" y="3860226"/>
            <a:ext cx="519112" cy="605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871663" y="4767143"/>
            <a:ext cx="519112" cy="6059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196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Bellman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オペレータによる更新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838200" y="1169773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3200" b="1" dirty="0" smtClean="0"/>
              <a:t>Bellman</a:t>
            </a:r>
            <a:r>
              <a:rPr lang="ja-JP" altLang="en-US" sz="3200" b="1" dirty="0" smtClean="0"/>
              <a:t>オペレータにより価値反復法で価値関数を更新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⇒それぞれの価値関数に収束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収束する理由は？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smtClean="0"/>
              <a:t>Bellman</a:t>
            </a:r>
            <a:r>
              <a:rPr lang="ja-JP" altLang="en-US" sz="3200" b="1" dirty="0" smtClean="0"/>
              <a:t>オペレータが一様ノルムに対して縮小写像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であるから</a:t>
            </a:r>
            <a:endParaRPr lang="en-US" altLang="ja-JP" sz="3200" b="1" dirty="0"/>
          </a:p>
        </p:txBody>
      </p:sp>
    </p:spTree>
    <p:extLst>
      <p:ext uri="{BB962C8B-B14F-4D97-AF65-F5344CB8AC3E}">
        <p14:creationId xmlns:p14="http://schemas.microsoft.com/office/powerpoint/2010/main" val="3629817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一様ノルムに対する縮小写像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コンテンツ プレースホルダー 2"/>
              <p:cNvSpPr txBox="1">
                <a:spLocks/>
              </p:cNvSpPr>
              <p:nvPr/>
            </p:nvSpPr>
            <p:spPr>
              <a:xfrm>
                <a:off x="901700" y="4595602"/>
                <a:ext cx="10515600" cy="31497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であるので</a:t>
                </a:r>
                <a:r>
                  <a:rPr lang="en-US" altLang="ja-JP" sz="3200" b="1" dirty="0" smtClean="0"/>
                  <a:t>, 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Bellman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オペレータは縮小写像</a:t>
                </a:r>
                <a:r>
                  <a:rPr lang="ja-JP" altLang="en-US" sz="3200" b="1" dirty="0" smtClean="0"/>
                  <a:t>であるといえる！</a:t>
                </a:r>
                <a:endParaRPr lang="en-US" altLang="ja-JP" sz="3200" b="1" dirty="0"/>
              </a:p>
            </p:txBody>
          </p:sp>
        </mc:Choice>
        <mc:Fallback xmlns="">
          <p:sp>
            <p:nvSpPr>
              <p:cNvPr id="7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00" y="4595602"/>
                <a:ext cx="10515600" cy="3149729"/>
              </a:xfrm>
              <a:prstGeom prst="rect">
                <a:avLst/>
              </a:prstGeom>
              <a:blipFill>
                <a:blip r:embed="rId2"/>
                <a:stretch>
                  <a:fillRect l="-1507" t="-386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コンテンツ プレースホルダ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41" t="54271" r="10484" b="6642"/>
          <a:stretch/>
        </p:blipFill>
        <p:spPr>
          <a:xfrm rot="16200000">
            <a:off x="4637020" y="-2983458"/>
            <a:ext cx="3044959" cy="1180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06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縮小写像の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proof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169773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917642" y="2590011"/>
            <a:ext cx="1043615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3200" dirty="0">
                <a:hlinkClick r:id="rId2"/>
              </a:rPr>
              <a:t>http://www.oyama.e.u-tokyo.ac.jp/econmath15/econmath15dp01RR.</a:t>
            </a:r>
            <a:r>
              <a:rPr lang="ja-JP" altLang="en-US" sz="3200" dirty="0" smtClean="0">
                <a:hlinkClick r:id="rId2"/>
              </a:rPr>
              <a:t>pdf</a:t>
            </a:r>
            <a:endParaRPr lang="en-US" altLang="ja-JP" sz="3200" dirty="0" smtClean="0"/>
          </a:p>
          <a:p>
            <a:endParaRPr lang="en-US" altLang="ja-JP" sz="3200" dirty="0"/>
          </a:p>
          <a:p>
            <a:r>
              <a:rPr lang="ja-JP" altLang="en-US" sz="3200" dirty="0" smtClean="0"/>
              <a:t>から借りました</a:t>
            </a:r>
            <a:r>
              <a:rPr lang="en-US" altLang="ja-JP" sz="3200" dirty="0" smtClean="0"/>
              <a:t>.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16292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縮小写像の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proof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169773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3992"/>
            <a:ext cx="6798013" cy="56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30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縮小写像の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proof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169773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5844"/>
            <a:ext cx="8135485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28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縮小写像の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proof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169773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1132"/>
            <a:ext cx="8206748" cy="5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65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3039761"/>
            <a:ext cx="9144000" cy="751575"/>
          </a:xfrm>
        </p:spPr>
        <p:txBody>
          <a:bodyPr>
            <a:noAutofit/>
          </a:bodyPr>
          <a:lstStyle/>
          <a:p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 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統計学習の観点から見た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TD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442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Bellman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オペレータの問題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169773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今までの話は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モデルベース</a:t>
            </a:r>
            <a:r>
              <a:rPr lang="ja-JP" altLang="en-US" sz="3200" b="1" dirty="0" smtClean="0"/>
              <a:t>の動的計画法の理論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未知の遷移確率に関する期待値が必要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b="1" dirty="0" smtClean="0"/>
              <a:t>⇒モデルフリーな設定の強化学習では使えない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遷移のサンプル</a:t>
            </a:r>
            <a:r>
              <a:rPr lang="ja-JP" altLang="en-US" sz="3200" b="1" dirty="0" smtClean="0"/>
              <a:t>により</a:t>
            </a:r>
            <a:r>
              <a:rPr lang="en-US" altLang="ja-JP" sz="3200" b="1" dirty="0" smtClean="0"/>
              <a:t>, </a:t>
            </a:r>
          </a:p>
          <a:p>
            <a:pPr marL="0" indent="0">
              <a:buNone/>
            </a:pPr>
            <a:r>
              <a:rPr lang="ja-JP" altLang="en-US" sz="3200" b="1" dirty="0">
                <a:solidFill>
                  <a:srgbClr val="FF0000"/>
                </a:solidFill>
              </a:rPr>
              <a:t>　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遷移確率を学習</a:t>
            </a:r>
            <a:r>
              <a:rPr lang="ja-JP" altLang="en-US" sz="3200" b="1" dirty="0" smtClean="0"/>
              <a:t>すればよいのでは？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※PRML</a:t>
            </a:r>
            <a:r>
              <a:rPr lang="ja-JP" altLang="en-US" sz="3200" b="1" dirty="0" smtClean="0"/>
              <a:t>のサンプリングとは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おそらく意味が違います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138757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サンプル版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Bellman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オペレータの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def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169773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990600" y="1322173"/>
                <a:ext cx="10553700" cy="4646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3200" b="1" dirty="0" smtClean="0"/>
                  <a:t>方策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1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 sz="3200" b="1" dirty="0" smtClean="0"/>
                  <a:t>に従って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ある状態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ja-JP" altLang="en-US" sz="3200" b="1" dirty="0" smtClean="0"/>
                  <a:t>で行動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ja-JP" altLang="en-US" sz="3200" b="1" dirty="0" smtClean="0"/>
                  <a:t>をとり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次の状態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ja-JP" altLang="en-US" sz="3200" b="1" dirty="0" err="1" smtClean="0"/>
                  <a:t>に遷</a:t>
                </a:r>
                <a:r>
                  <a:rPr lang="ja-JP" altLang="en-US" sz="3200" b="1" dirty="0" smtClean="0"/>
                  <a:t>移した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遷移</a:t>
                </a:r>
                <a:r>
                  <a:rPr lang="ja-JP" altLang="en-US" sz="3200" b="1" dirty="0" err="1" smtClean="0">
                    <a:solidFill>
                      <a:srgbClr val="FF0000"/>
                    </a:solidFill>
                  </a:rPr>
                  <a:t>確率確率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のサンプル</a:t>
                </a:r>
                <a:r>
                  <a:rPr lang="ja-JP" altLang="en-US" sz="3200" b="1" dirty="0" smtClean="0"/>
                  <a:t>を得る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⇒次のように</a:t>
                </a:r>
                <a:r>
                  <a:rPr lang="en-US" altLang="ja-JP" sz="3200" b="1" dirty="0" smtClean="0"/>
                  <a:t>Bellman</a:t>
                </a:r>
                <a:r>
                  <a:rPr lang="ja-JP" altLang="en-US" sz="3200" b="1" dirty="0" smtClean="0"/>
                  <a:t>方程式を更新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　　　</a:t>
                </a:r>
                <a:r>
                  <a:rPr lang="en-US" altLang="ja-JP" sz="3200" b="1" dirty="0" smtClean="0"/>
                  <a:t>(2.1.10), (2.1.11)</a:t>
                </a:r>
                <a:r>
                  <a:rPr lang="ja-JP" altLang="en-US" sz="3200" b="1" dirty="0" smtClean="0"/>
                  <a:t>に比べて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期待値をとっていない</a:t>
                </a:r>
                <a:endParaRPr lang="en-US" altLang="ja-JP" sz="32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2173"/>
                <a:ext cx="10553700" cy="4646828"/>
              </a:xfrm>
              <a:prstGeom prst="rect">
                <a:avLst/>
              </a:prstGeom>
              <a:blipFill>
                <a:blip r:embed="rId2"/>
                <a:stretch>
                  <a:fillRect l="-1502" t="-2625" r="-1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コンテンツ プレースホルダ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1" t="63601" r="57514" b="8284"/>
          <a:stretch/>
        </p:blipFill>
        <p:spPr>
          <a:xfrm rot="16200000">
            <a:off x="5635588" y="-601228"/>
            <a:ext cx="1225623" cy="8493629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263900" y="4394201"/>
            <a:ext cx="0" cy="584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062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サンプル版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Bellman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オペレータ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</a:t>
            </a:r>
            <a:r>
              <a:rPr lang="en-US" altLang="ja-JP" sz="4000" b="1" dirty="0" err="1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def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169773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 txBox="1">
                <a:spLocks/>
              </p:cNvSpPr>
              <p:nvPr/>
            </p:nvSpPr>
            <p:spPr>
              <a:xfrm>
                <a:off x="990600" y="1322173"/>
                <a:ext cx="10553700" cy="4646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3200" b="1" dirty="0" smtClean="0"/>
                  <a:t>方策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 b="1" i="1" dirty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 sz="3200" b="1" dirty="0" smtClean="0"/>
                  <a:t>に従って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ある状態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ja-JP" altLang="en-US" sz="3200" b="1" dirty="0" smtClean="0"/>
                  <a:t>で行動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ja-JP" altLang="en-US" sz="3200" b="1" dirty="0" smtClean="0"/>
                  <a:t>をとり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次の状態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ja-JP" altLang="en-US" sz="3200" b="1" dirty="0" err="1" smtClean="0"/>
                  <a:t>に遷</a:t>
                </a:r>
                <a:r>
                  <a:rPr lang="ja-JP" altLang="en-US" sz="3200" b="1" dirty="0" smtClean="0"/>
                  <a:t>移した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遷移確率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altLang="ja-JP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のサンプル</a:t>
                </a:r>
                <a:r>
                  <a:rPr lang="ja-JP" altLang="en-US" sz="3200" b="1" dirty="0" smtClean="0"/>
                  <a:t>を得る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⇒次のように</a:t>
                </a:r>
                <a:r>
                  <a:rPr lang="ja-JP" altLang="en-US" sz="3200" b="1" dirty="0"/>
                  <a:t>最適</a:t>
                </a:r>
                <a:r>
                  <a:rPr lang="en-US" altLang="ja-JP" sz="3200" b="1" dirty="0" smtClean="0"/>
                  <a:t>Bellman</a:t>
                </a:r>
                <a:r>
                  <a:rPr lang="ja-JP" altLang="en-US" sz="3200" b="1" dirty="0" smtClean="0"/>
                  <a:t>方程式を更新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　　　</a:t>
                </a:r>
                <a:r>
                  <a:rPr lang="en-US" altLang="ja-JP" sz="3200" b="1" dirty="0" smtClean="0"/>
                  <a:t>(2.1.10), (2.1.11)</a:t>
                </a:r>
                <a:r>
                  <a:rPr lang="ja-JP" altLang="en-US" sz="3200" b="1" dirty="0" smtClean="0"/>
                  <a:t>に比べて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期待値をとっていない</a:t>
                </a:r>
                <a:endParaRPr lang="en-US" altLang="ja-JP" sz="32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2173"/>
                <a:ext cx="10553700" cy="4646828"/>
              </a:xfrm>
              <a:prstGeom prst="rect">
                <a:avLst/>
              </a:prstGeom>
              <a:blipFill>
                <a:blip r:embed="rId2"/>
                <a:stretch>
                  <a:fillRect l="-1502" t="-2625" r="-13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コンテンツ プレースホルダ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t="60785" r="72804" b="8426"/>
          <a:stretch/>
        </p:blipFill>
        <p:spPr>
          <a:xfrm rot="16200000">
            <a:off x="5754723" y="-1005121"/>
            <a:ext cx="1464398" cy="9301415"/>
          </a:xfrm>
          <a:prstGeom prst="rect">
            <a:avLst/>
          </a:prstGeom>
        </p:spPr>
      </p:pic>
      <p:cxnSp>
        <p:nvCxnSpPr>
          <p:cNvPr id="9" name="直線矢印コネクタ 8"/>
          <p:cNvCxnSpPr/>
          <p:nvPr/>
        </p:nvCxnSpPr>
        <p:spPr>
          <a:xfrm flipV="1">
            <a:off x="3263900" y="4394201"/>
            <a:ext cx="0" cy="5841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12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サンプル版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Bellman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オペレータの期待値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899918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 smtClean="0"/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990600" y="1322173"/>
            <a:ext cx="105537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 smtClean="0"/>
          </a:p>
        </p:txBody>
      </p:sp>
      <p:pic>
        <p:nvPicPr>
          <p:cNvPr id="10" name="コンテンツ プレースホルダ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0" t="54173" r="86147" b="8332"/>
          <a:stretch/>
        </p:blipFill>
        <p:spPr>
          <a:xfrm rot="16200000">
            <a:off x="5712558" y="-3336389"/>
            <a:ext cx="1464398" cy="11327414"/>
          </a:xfrm>
          <a:prstGeom prst="rect">
            <a:avLst/>
          </a:prstGeom>
        </p:spPr>
      </p:pic>
      <p:pic>
        <p:nvPicPr>
          <p:cNvPr id="11" name="コンテンツ プレースホルダ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9" t="55402" r="86147" b="42958"/>
          <a:stretch/>
        </p:blipFill>
        <p:spPr>
          <a:xfrm rot="16200000">
            <a:off x="258295" y="2424133"/>
            <a:ext cx="569259" cy="495301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37" t="7331" r="7655" b="52558"/>
          <a:stretch/>
        </p:blipFill>
        <p:spPr>
          <a:xfrm rot="16200000">
            <a:off x="5259542" y="-1316555"/>
            <a:ext cx="2379955" cy="113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04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サンプル版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Bellman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オペレータの期待値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899918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 smtClean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990600" y="1322173"/>
            <a:ext cx="105537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つまり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サンプル版</a:t>
            </a:r>
            <a:r>
              <a:rPr lang="en-US" altLang="ja-JP" sz="3200" b="1" dirty="0" smtClean="0"/>
              <a:t>Bellman</a:t>
            </a:r>
            <a:r>
              <a:rPr lang="ja-JP" altLang="en-US" sz="3200" b="1" dirty="0" smtClean="0"/>
              <a:t>オペレータで</a:t>
            </a:r>
            <a:r>
              <a:rPr lang="en-US" altLang="ja-JP" sz="3200" b="1" dirty="0" smtClean="0"/>
              <a:t>,</a:t>
            </a:r>
          </a:p>
          <a:p>
            <a:pPr marL="0" indent="0">
              <a:buNone/>
            </a:pPr>
            <a:r>
              <a:rPr lang="en-US" altLang="ja-JP" sz="3200" b="1" dirty="0" smtClean="0">
                <a:solidFill>
                  <a:srgbClr val="FF0000"/>
                </a:solidFill>
              </a:rPr>
              <a:t>V,Q,Q*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の推定は可能</a:t>
            </a:r>
            <a:r>
              <a:rPr lang="ja-JP" altLang="en-US" sz="3200" b="1" dirty="0" smtClean="0"/>
              <a:t>である！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しかし</a:t>
            </a:r>
            <a:r>
              <a:rPr lang="en-US" altLang="ja-JP" sz="3200" b="1" dirty="0" smtClean="0"/>
              <a:t>, 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V*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の推定はできない</a:t>
            </a:r>
            <a:r>
              <a:rPr lang="en-US" altLang="ja-JP" sz="3200" b="1" dirty="0" smtClean="0"/>
              <a:t>…</a:t>
            </a:r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⇒今後</a:t>
            </a:r>
            <a:r>
              <a:rPr lang="en-US" altLang="ja-JP" sz="3200" b="1" dirty="0">
                <a:solidFill>
                  <a:srgbClr val="FF0000"/>
                </a:solidFill>
              </a:rPr>
              <a:t>V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*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は考えない！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330238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更新時の注意点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899918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 smtClean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990600" y="1322173"/>
            <a:ext cx="105537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サンプル版</a:t>
            </a:r>
            <a:r>
              <a:rPr lang="en-US" altLang="ja-JP" sz="3200" b="1" dirty="0" smtClean="0"/>
              <a:t>Bellman</a:t>
            </a:r>
            <a:r>
              <a:rPr lang="ja-JP" altLang="en-US" sz="3200" b="1" dirty="0" smtClean="0"/>
              <a:t>オペレータは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すべての</a:t>
            </a:r>
            <a:r>
              <a:rPr lang="ja-JP" altLang="en-US" sz="3200" b="1" dirty="0" smtClean="0"/>
              <a:t>状態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行動に対して更新を行う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⇒実際には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すべての状態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, 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行動</a:t>
            </a:r>
            <a:r>
              <a:rPr lang="ja-JP" altLang="en-US" sz="3200" b="1" dirty="0" smtClean="0"/>
              <a:t>に対する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次状態のサンプルを得る</a:t>
            </a:r>
            <a:r>
              <a:rPr lang="ja-JP" altLang="en-US" sz="3200" b="1" dirty="0" smtClean="0"/>
              <a:t>のは困難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⇒方策に基づく状態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行動サンプルを使わざるを得ない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⇒期待値とは異なり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確率的なばらつきが含まれる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前提と違う</a:t>
            </a:r>
            <a:r>
              <a:rPr lang="ja-JP" altLang="en-US" sz="3200" b="1" dirty="0" smtClean="0"/>
              <a:t>ことになってしまう！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439278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期待値への収束の保証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899918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990600" y="1322173"/>
                <a:ext cx="10553700" cy="4646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3200" b="1" dirty="0" smtClean="0"/>
                  <a:t>学習係数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の導入 ⇒ 期待値への収束を保証！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2173"/>
                <a:ext cx="10553700" cy="4646828"/>
              </a:xfrm>
              <a:prstGeom prst="rect">
                <a:avLst/>
              </a:prstGeom>
              <a:blipFill>
                <a:blip r:embed="rId2"/>
                <a:stretch>
                  <a:fillRect l="-1502" t="-26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4" t="7827" r="67090" b="52062"/>
          <a:stretch/>
        </p:blipFill>
        <p:spPr>
          <a:xfrm rot="16200000">
            <a:off x="4671922" y="-1897317"/>
            <a:ext cx="2971902" cy="10391854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5" t="53928" r="6956" b="5961"/>
          <a:stretch/>
        </p:blipFill>
        <p:spPr>
          <a:xfrm rot="16200000">
            <a:off x="5198798" y="634971"/>
            <a:ext cx="1918152" cy="103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62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学習アルゴリズムとの関係性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899918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 smtClean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990600" y="1322173"/>
            <a:ext cx="105537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お気づきだろうか</a:t>
            </a:r>
            <a:r>
              <a:rPr lang="ja-JP" altLang="en-US" sz="3200" b="1" dirty="0"/>
              <a:t>･･</a:t>
            </a:r>
            <a:r>
              <a:rPr lang="ja-JP" altLang="en-US" sz="3200" b="1" dirty="0" smtClean="0"/>
              <a:t>･？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en-US" altLang="ja-JP" sz="3200" b="1" dirty="0" smtClean="0">
                <a:solidFill>
                  <a:srgbClr val="FF0000"/>
                </a:solidFill>
              </a:rPr>
              <a:t>TD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法</a:t>
            </a:r>
            <a:r>
              <a:rPr lang="ja-JP" altLang="en-US" sz="3200" b="1" dirty="0" smtClean="0"/>
              <a:t>の更新式と一致</a:t>
            </a:r>
            <a:endParaRPr lang="en-US" altLang="ja-JP" sz="3200" b="1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7" t="7827" r="67090" b="52062"/>
          <a:stretch/>
        </p:blipFill>
        <p:spPr>
          <a:xfrm rot="16200000">
            <a:off x="5569231" y="-2794626"/>
            <a:ext cx="1177284" cy="103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0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学習アルゴリズムとの関係性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899918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 smtClean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990600" y="1322173"/>
            <a:ext cx="105537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お気づきだろうか</a:t>
            </a:r>
            <a:r>
              <a:rPr lang="ja-JP" altLang="en-US" sz="3200" b="1" dirty="0"/>
              <a:t>･･</a:t>
            </a:r>
            <a:r>
              <a:rPr lang="ja-JP" altLang="en-US" sz="3200" b="1" dirty="0" smtClean="0"/>
              <a:t>･？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en-US" altLang="ja-JP" sz="3200" b="1" dirty="0" err="1" smtClean="0">
                <a:solidFill>
                  <a:srgbClr val="FF0000"/>
                </a:solidFill>
              </a:rPr>
              <a:t>Sarsa</a:t>
            </a:r>
            <a:r>
              <a:rPr lang="ja-JP" altLang="en-US" sz="3200" b="1" dirty="0" smtClean="0"/>
              <a:t>の更新式と一致</a:t>
            </a:r>
            <a:endParaRPr lang="en-US" altLang="ja-JP" sz="3200" b="1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4" t="7827" r="75116" b="52062"/>
          <a:stretch/>
        </p:blipFill>
        <p:spPr>
          <a:xfrm rot="16200000">
            <a:off x="5427478" y="-2503724"/>
            <a:ext cx="1460790" cy="1039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8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学習アルゴリズムとの関係性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899918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 smtClean="0"/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>
          <a:xfrm>
            <a:off x="990600" y="1322173"/>
            <a:ext cx="105537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お気づきだろうか</a:t>
            </a:r>
            <a:r>
              <a:rPr lang="ja-JP" altLang="en-US" sz="3200" b="1" dirty="0"/>
              <a:t>･･</a:t>
            </a:r>
            <a:r>
              <a:rPr lang="ja-JP" altLang="en-US" sz="3200" b="1" dirty="0" smtClean="0"/>
              <a:t>･？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>
                <a:solidFill>
                  <a:srgbClr val="FF0000"/>
                </a:solidFill>
              </a:rPr>
              <a:t>Q-learning</a:t>
            </a:r>
            <a:r>
              <a:rPr lang="ja-JP" altLang="en-US" sz="3200" b="1" dirty="0" smtClean="0"/>
              <a:t>の更新式と一致</a:t>
            </a:r>
            <a:endParaRPr lang="en-US" altLang="ja-JP" sz="3200" b="1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55" t="53928" r="6956" b="5961"/>
          <a:stretch/>
        </p:blipFill>
        <p:spPr>
          <a:xfrm rot="16200000">
            <a:off x="5198798" y="-2336932"/>
            <a:ext cx="1918152" cy="103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3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節概要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b="1" dirty="0" smtClean="0"/>
              <a:t>状態</a:t>
            </a:r>
            <a:r>
              <a:rPr kumimoji="1" lang="en-US" altLang="ja-JP" sz="3200" b="1" dirty="0" smtClean="0"/>
              <a:t>s</a:t>
            </a:r>
            <a:r>
              <a:rPr kumimoji="1" lang="ja-JP" altLang="en-US" sz="3200" b="1" dirty="0" smtClean="0"/>
              <a:t>や行動</a:t>
            </a:r>
            <a:r>
              <a:rPr kumimoji="1" lang="en-US" altLang="ja-JP" sz="3200" b="1" dirty="0" smtClean="0"/>
              <a:t>a</a:t>
            </a:r>
            <a:r>
              <a:rPr kumimoji="1" lang="ja-JP" altLang="en-US" sz="3200" b="1" dirty="0" smtClean="0"/>
              <a:t>が</a:t>
            </a:r>
            <a:r>
              <a:rPr lang="ja-JP" altLang="en-US" sz="3200" b="1" dirty="0" smtClean="0"/>
              <a:t>離散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kumimoji="1" lang="ja-JP" altLang="en-US" sz="3200" b="1" dirty="0" smtClean="0"/>
              <a:t>⇒</a:t>
            </a:r>
            <a:r>
              <a:rPr kumimoji="1" lang="en-US" altLang="ja-JP" sz="3200" b="1" dirty="0" smtClean="0"/>
              <a:t>Q(</a:t>
            </a:r>
            <a:r>
              <a:rPr kumimoji="1" lang="en-US" altLang="ja-JP" sz="3200" b="1" dirty="0" err="1" smtClean="0"/>
              <a:t>s,a</a:t>
            </a:r>
            <a:r>
              <a:rPr kumimoji="1" lang="en-US" altLang="ja-JP" sz="3200" b="1" dirty="0" smtClean="0"/>
              <a:t>)</a:t>
            </a:r>
            <a:r>
              <a:rPr kumimoji="1" lang="ja-JP" altLang="en-US" sz="3200" b="1" dirty="0" smtClean="0"/>
              <a:t>や</a:t>
            </a:r>
            <a:r>
              <a:rPr kumimoji="1" lang="en-US" altLang="ja-JP" sz="3200" b="1" dirty="0" smtClean="0"/>
              <a:t>V(s)</a:t>
            </a:r>
            <a:r>
              <a:rPr lang="ja-JP" altLang="en-US" sz="3200" b="1" dirty="0" smtClean="0"/>
              <a:t>は計算機のメモリ上で表現可能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kumimoji="1" lang="ja-JP" altLang="en-US" sz="3200" b="1" dirty="0" smtClean="0"/>
              <a:t>⇒ノンパラメトリックな価値関数で問題なし</a:t>
            </a: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ということにする</a:t>
            </a:r>
            <a:r>
              <a:rPr lang="en-US" altLang="ja-JP" sz="3200" b="1" dirty="0" smtClean="0"/>
              <a:t>)</a:t>
            </a:r>
            <a:endParaRPr kumimoji="1" lang="en-US" altLang="ja-JP" sz="3200" b="1" dirty="0" smtClean="0"/>
          </a:p>
          <a:p>
            <a:pPr marL="0" indent="0">
              <a:buNone/>
            </a:pPr>
            <a:endParaRPr kumimoji="1"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状態</a:t>
            </a:r>
            <a:r>
              <a:rPr lang="en-US" altLang="ja-JP" sz="3200" b="1" dirty="0" smtClean="0"/>
              <a:t>s</a:t>
            </a:r>
            <a:r>
              <a:rPr lang="ja-JP" altLang="en-US" sz="3200" b="1" dirty="0" smtClean="0"/>
              <a:t>や行動</a:t>
            </a:r>
            <a:r>
              <a:rPr lang="en-US" altLang="ja-JP" sz="3200" b="1" dirty="0" smtClean="0"/>
              <a:t>a</a:t>
            </a:r>
            <a:r>
              <a:rPr lang="ja-JP" altLang="en-US" sz="3200" b="1" dirty="0" smtClean="0"/>
              <a:t>が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連続</a:t>
            </a: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離散でも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大きい状態空間</a:t>
            </a:r>
            <a:r>
              <a:rPr lang="en-US" altLang="ja-JP" sz="3200" b="1" dirty="0" smtClean="0"/>
              <a:t>)</a:t>
            </a:r>
          </a:p>
          <a:p>
            <a:pPr marL="0" indent="0">
              <a:buNone/>
            </a:pPr>
            <a:r>
              <a:rPr kumimoji="1" lang="ja-JP" altLang="en-US" sz="3200" b="1" dirty="0" smtClean="0"/>
              <a:t>⇒</a:t>
            </a:r>
            <a:r>
              <a:rPr lang="en-US" altLang="ja-JP" sz="3200" b="1" dirty="0"/>
              <a:t> Q(</a:t>
            </a:r>
            <a:r>
              <a:rPr lang="en-US" altLang="ja-JP" sz="3200" b="1" dirty="0" err="1"/>
              <a:t>s,a</a:t>
            </a:r>
            <a:r>
              <a:rPr lang="en-US" altLang="ja-JP" sz="3200" b="1" dirty="0"/>
              <a:t>)</a:t>
            </a:r>
            <a:r>
              <a:rPr lang="ja-JP" altLang="en-US" sz="3200" b="1" dirty="0"/>
              <a:t>や</a:t>
            </a:r>
            <a:r>
              <a:rPr lang="en-US" altLang="ja-JP" sz="3200" b="1" dirty="0"/>
              <a:t>V(s)</a:t>
            </a:r>
            <a:r>
              <a:rPr lang="ja-JP" altLang="en-US" sz="3200" b="1" dirty="0" smtClean="0"/>
              <a:t>は計算機のメモリ上で表現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不可能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kumimoji="1" lang="ja-JP" altLang="en-US" sz="3200" b="1" dirty="0" smtClean="0"/>
              <a:t>⇒価値関数を</a:t>
            </a:r>
            <a:r>
              <a:rPr kumimoji="1" lang="ja-JP" altLang="en-US" sz="3200" b="1" dirty="0" smtClean="0">
                <a:solidFill>
                  <a:srgbClr val="FF0000"/>
                </a:solidFill>
              </a:rPr>
              <a:t>パラメトリックな関数で近似</a:t>
            </a:r>
            <a:endParaRPr lang="en-US" altLang="ja-JP" sz="3200" b="1" dirty="0"/>
          </a:p>
          <a:p>
            <a:pPr marL="0" indent="0">
              <a:buNone/>
            </a:pP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077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1058728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学習アルゴリズムとの関係性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838200" y="1899918"/>
            <a:ext cx="10515600" cy="4646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3200" b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コンテンツ プレースホルダー 2"/>
              <p:cNvSpPr txBox="1">
                <a:spLocks/>
              </p:cNvSpPr>
              <p:nvPr/>
            </p:nvSpPr>
            <p:spPr>
              <a:xfrm>
                <a:off x="990600" y="1322172"/>
                <a:ext cx="10553700" cy="542152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3200" b="1" dirty="0" smtClean="0"/>
                  <a:t>一般的に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確率近似法の議論から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適切な学習係数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ja-JP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の減衰を行う</a:t>
                </a:r>
                <a:r>
                  <a:rPr lang="ja-JP" altLang="en-US" sz="3200" b="1" dirty="0" smtClean="0"/>
                  <a:t>ことで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価値関数は収束</a:t>
                </a:r>
                <a:r>
                  <a:rPr lang="ja-JP" altLang="en-US" sz="3200" b="1" dirty="0" smtClean="0"/>
                  <a:t>することが直感的に理解できるはず！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en-US" altLang="ja-JP" sz="3200" b="1" dirty="0"/>
                  <a:t>※</a:t>
                </a:r>
                <a:r>
                  <a:rPr lang="ja-JP" altLang="en-US" sz="3200" b="1" dirty="0" smtClean="0"/>
                  <a:t>状態行動の系列の偏りを制限するような条件を満たせば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確率近似法の議論で収束性が証明できる･･･らしい</a:t>
                </a:r>
                <a:r>
                  <a:rPr lang="en-US" altLang="ja-JP" sz="3200" b="1" dirty="0" smtClean="0"/>
                  <a:t>.</a:t>
                </a:r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つまり重要なのは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どうやって系列の偏りをなくすか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または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系列の偏りが価値関数に影響しないか</a:t>
                </a:r>
                <a:r>
                  <a:rPr lang="ja-JP" altLang="en-US" sz="3200" b="1" dirty="0" smtClean="0"/>
                  <a:t>である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⇒関数近似</a:t>
                </a:r>
                <a:r>
                  <a:rPr lang="en-US" altLang="ja-JP" sz="3200" b="1" dirty="0" smtClean="0"/>
                  <a:t>, Deep-Q Network</a:t>
                </a:r>
                <a:r>
                  <a:rPr lang="ja-JP" altLang="en-US" sz="3200" b="1" dirty="0" smtClean="0"/>
                  <a:t>の体験再生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9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2172"/>
                <a:ext cx="10553700" cy="5421527"/>
              </a:xfrm>
              <a:prstGeom prst="rect">
                <a:avLst/>
              </a:prstGeom>
              <a:blipFill>
                <a:blip r:embed="rId2"/>
                <a:stretch>
                  <a:fillRect l="-1502" t="-2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69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3039761"/>
            <a:ext cx="12192000" cy="751575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関数近似をする場合の価値関数の推定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95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663892" y="1754248"/>
            <a:ext cx="3034665" cy="512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章のまとめ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図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2975" y="1205941"/>
            <a:ext cx="2476500" cy="1923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050" b="1" dirty="0" smtClean="0"/>
              <a:t>Dynamic Programming(</a:t>
            </a:r>
            <a:r>
              <a:rPr lang="ja-JP" altLang="en-US" sz="1050" b="1" dirty="0" smtClean="0"/>
              <a:t>動的計画法</a:t>
            </a:r>
            <a:r>
              <a:rPr lang="en-US" altLang="ja-JP" sz="1050" b="1" dirty="0" smtClean="0"/>
              <a:t>)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188720" y="1663139"/>
            <a:ext cx="1989773" cy="2289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Bellman(</a:t>
            </a:r>
            <a:r>
              <a:rPr lang="ja-JP" altLang="en-US" sz="1050" b="1" dirty="0" smtClean="0"/>
              <a:t>最適</a:t>
            </a:r>
            <a:r>
              <a:rPr lang="en-US" altLang="ja-JP" sz="1050" b="1" dirty="0" smtClean="0"/>
              <a:t>)</a:t>
            </a:r>
            <a:r>
              <a:rPr lang="ja-JP" altLang="en-US" sz="1050" b="1" dirty="0" smtClean="0"/>
              <a:t>方程式</a:t>
            </a:r>
            <a:r>
              <a:rPr lang="en-US" altLang="ja-JP" sz="1050" b="1" dirty="0" smtClean="0"/>
              <a:t>(1.2)</a:t>
            </a:r>
          </a:p>
        </p:txBody>
      </p:sp>
      <p:cxnSp>
        <p:nvCxnSpPr>
          <p:cNvPr id="4" name="直線矢印コネクタ 3"/>
          <p:cNvCxnSpPr>
            <a:stCxn id="6" idx="2"/>
            <a:endCxn id="7" idx="0"/>
          </p:cNvCxnSpPr>
          <p:nvPr/>
        </p:nvCxnSpPr>
        <p:spPr>
          <a:xfrm>
            <a:off x="2181225" y="1398243"/>
            <a:ext cx="2382" cy="264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2181225" y="1434540"/>
            <a:ext cx="65341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式変形</a:t>
            </a:r>
            <a:endParaRPr lang="en-US" altLang="ja-JP" sz="1050" b="1" dirty="0" smtClean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1082992" y="1941880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V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2773680" y="1941880"/>
            <a:ext cx="58483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663892" y="2664758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257300" y="2576721"/>
            <a:ext cx="182118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基本的なアルゴリズム</a:t>
            </a:r>
            <a:r>
              <a:rPr lang="en-US" altLang="ja-JP" sz="1050" b="1" dirty="0" smtClean="0"/>
              <a:t>(1.3)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178493" y="2266607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3135632" y="234507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Bellman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オペレータ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(2.1.2)</a:t>
            </a:r>
          </a:p>
        </p:txBody>
      </p:sp>
      <p:cxnSp>
        <p:nvCxnSpPr>
          <p:cNvPr id="19" name="直線コネクタ 18"/>
          <p:cNvCxnSpPr>
            <a:stCxn id="9" idx="2"/>
            <a:endCxn id="7" idx="2"/>
          </p:cNvCxnSpPr>
          <p:nvPr/>
        </p:nvCxnSpPr>
        <p:spPr>
          <a:xfrm flipV="1">
            <a:off x="2181225" y="1892105"/>
            <a:ext cx="2382" cy="37450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stCxn id="12" idx="2"/>
          </p:cNvCxnSpPr>
          <p:nvPr/>
        </p:nvCxnSpPr>
        <p:spPr>
          <a:xfrm flipH="1" flipV="1">
            <a:off x="2181224" y="2755869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1082992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7" name="コンテンツ プレースホルダー 2"/>
          <p:cNvSpPr txBox="1">
            <a:spLocks/>
          </p:cNvSpPr>
          <p:nvPr/>
        </p:nvSpPr>
        <p:spPr>
          <a:xfrm>
            <a:off x="973931" y="3003934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9" name="コンテンツ プレースホルダー 2"/>
          <p:cNvSpPr txBox="1">
            <a:spLocks/>
          </p:cNvSpPr>
          <p:nvPr/>
        </p:nvSpPr>
        <p:spPr>
          <a:xfrm>
            <a:off x="2774633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30" name="コンテンツ プレースホルダー 2"/>
          <p:cNvSpPr txBox="1">
            <a:spLocks/>
          </p:cNvSpPr>
          <p:nvPr/>
        </p:nvSpPr>
        <p:spPr>
          <a:xfrm>
            <a:off x="2613183" y="3003934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3178493" y="3292099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3135632" y="3370565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価値関数の関数近似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37" name="角丸四角形 36"/>
          <p:cNvSpPr/>
          <p:nvPr/>
        </p:nvSpPr>
        <p:spPr>
          <a:xfrm>
            <a:off x="663891" y="3689991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コンテンツ プレースホルダー 2"/>
          <p:cNvSpPr txBox="1">
            <a:spLocks/>
          </p:cNvSpPr>
          <p:nvPr/>
        </p:nvSpPr>
        <p:spPr>
          <a:xfrm>
            <a:off x="1188720" y="3601954"/>
            <a:ext cx="1946912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関数近似器による学習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39" name="直線コネクタ 38"/>
          <p:cNvCxnSpPr>
            <a:stCxn id="37" idx="2"/>
          </p:cNvCxnSpPr>
          <p:nvPr/>
        </p:nvCxnSpPr>
        <p:spPr>
          <a:xfrm flipH="1" flipV="1">
            <a:off x="2181223" y="3781102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コンテンツ プレースホルダー 2"/>
          <p:cNvSpPr txBox="1">
            <a:spLocks/>
          </p:cNvSpPr>
          <p:nvPr/>
        </p:nvSpPr>
        <p:spPr>
          <a:xfrm>
            <a:off x="1082991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1" name="コンテンツ プレースホルダー 2"/>
          <p:cNvSpPr txBox="1">
            <a:spLocks/>
          </p:cNvSpPr>
          <p:nvPr/>
        </p:nvSpPr>
        <p:spPr>
          <a:xfrm>
            <a:off x="973930" y="4029167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2" name="コンテンツ プレースホルダー 2"/>
          <p:cNvSpPr txBox="1">
            <a:spLocks/>
          </p:cNvSpPr>
          <p:nvPr/>
        </p:nvSpPr>
        <p:spPr>
          <a:xfrm>
            <a:off x="2774632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43" name="コンテンツ プレースホルダー 2"/>
          <p:cNvSpPr txBox="1">
            <a:spLocks/>
          </p:cNvSpPr>
          <p:nvPr/>
        </p:nvSpPr>
        <p:spPr>
          <a:xfrm>
            <a:off x="2613182" y="4029167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44" name="直線矢印コネクタ 43"/>
          <p:cNvCxnSpPr/>
          <p:nvPr/>
        </p:nvCxnSpPr>
        <p:spPr>
          <a:xfrm>
            <a:off x="3178493" y="4329877"/>
            <a:ext cx="0" cy="297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コンテンツ プレースホルダー 2"/>
          <p:cNvSpPr txBox="1">
            <a:spLocks/>
          </p:cNvSpPr>
          <p:nvPr/>
        </p:nvSpPr>
        <p:spPr>
          <a:xfrm>
            <a:off x="3135632" y="440834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目的関数の</a:t>
            </a:r>
            <a:r>
              <a:rPr lang="ja-JP" altLang="en-US" sz="1050" b="1" dirty="0">
                <a:solidFill>
                  <a:srgbClr val="FF0000"/>
                </a:solidFill>
              </a:rPr>
              <a:t>追加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46" name="角丸四角形 45"/>
          <p:cNvSpPr/>
          <p:nvPr/>
        </p:nvSpPr>
        <p:spPr>
          <a:xfrm>
            <a:off x="663891" y="4715224"/>
            <a:ext cx="4433889" cy="205133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コンテンツ プレースホルダー 2"/>
          <p:cNvSpPr txBox="1">
            <a:spLocks/>
          </p:cNvSpPr>
          <p:nvPr/>
        </p:nvSpPr>
        <p:spPr>
          <a:xfrm>
            <a:off x="1188720" y="4627187"/>
            <a:ext cx="335280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関数近似器による目的関数最小化の学習 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49" name="直線コネクタ 48"/>
          <p:cNvCxnSpPr/>
          <p:nvPr/>
        </p:nvCxnSpPr>
        <p:spPr>
          <a:xfrm flipV="1">
            <a:off x="3569747" y="4877734"/>
            <a:ext cx="1" cy="178788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コンテンツ プレースホルダー 2"/>
          <p:cNvSpPr txBox="1">
            <a:spLocks/>
          </p:cNvSpPr>
          <p:nvPr/>
        </p:nvSpPr>
        <p:spPr>
          <a:xfrm>
            <a:off x="789145" y="4919402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◆勾配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52" name="コンテンツ プレースホルダー 2"/>
          <p:cNvSpPr txBox="1">
            <a:spLocks/>
          </p:cNvSpPr>
          <p:nvPr/>
        </p:nvSpPr>
        <p:spPr>
          <a:xfrm>
            <a:off x="789145" y="5381947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53" name="コンテンツ プレースホルダー 2"/>
          <p:cNvSpPr txBox="1">
            <a:spLocks/>
          </p:cNvSpPr>
          <p:nvPr/>
        </p:nvSpPr>
        <p:spPr>
          <a:xfrm>
            <a:off x="946307" y="5120794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</a:t>
            </a:r>
          </a:p>
        </p:txBody>
      </p:sp>
      <p:sp>
        <p:nvSpPr>
          <p:cNvPr id="54" name="コンテンツ プレースホルダー 2"/>
          <p:cNvSpPr txBox="1">
            <a:spLocks/>
          </p:cNvSpPr>
          <p:nvPr/>
        </p:nvSpPr>
        <p:spPr>
          <a:xfrm>
            <a:off x="946307" y="5574249"/>
            <a:ext cx="149971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(</a:t>
            </a:r>
            <a:r>
              <a:rPr lang="ja-JP" altLang="en-US" sz="1050" b="1" dirty="0" smtClean="0"/>
              <a:t>射影</a:t>
            </a:r>
            <a:r>
              <a:rPr lang="en-US" altLang="ja-JP" sz="1050" b="1" dirty="0" smtClean="0"/>
              <a:t>)Bellman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5" name="コンテンツ プレースホルダー 2"/>
          <p:cNvSpPr txBox="1">
            <a:spLocks/>
          </p:cNvSpPr>
          <p:nvPr/>
        </p:nvSpPr>
        <p:spPr>
          <a:xfrm>
            <a:off x="2371964" y="5583339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6" name="コンテンツ プレースホルダー 2"/>
          <p:cNvSpPr txBox="1">
            <a:spLocks/>
          </p:cNvSpPr>
          <p:nvPr/>
        </p:nvSpPr>
        <p:spPr>
          <a:xfrm>
            <a:off x="2521744" y="578676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・操作不変法</a:t>
            </a:r>
            <a:endParaRPr lang="en-US" altLang="ja-JP" sz="1050" b="1" dirty="0" smtClean="0"/>
          </a:p>
        </p:txBody>
      </p:sp>
      <p:sp>
        <p:nvSpPr>
          <p:cNvPr id="57" name="コンテンツ プレースホルダー 2"/>
          <p:cNvSpPr txBox="1">
            <a:spLocks/>
          </p:cNvSpPr>
          <p:nvPr/>
        </p:nvSpPr>
        <p:spPr>
          <a:xfrm>
            <a:off x="2529842" y="5965717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</a:p>
        </p:txBody>
      </p:sp>
      <p:sp>
        <p:nvSpPr>
          <p:cNvPr id="58" name="コンテンツ プレースホルダー 2"/>
          <p:cNvSpPr txBox="1">
            <a:spLocks/>
          </p:cNvSpPr>
          <p:nvPr/>
        </p:nvSpPr>
        <p:spPr>
          <a:xfrm>
            <a:off x="2521744" y="6155793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R-LSTD</a:t>
            </a:r>
          </a:p>
        </p:txBody>
      </p:sp>
      <p:sp>
        <p:nvSpPr>
          <p:cNvPr id="59" name="コンテンツ プレースホルダー 2"/>
          <p:cNvSpPr txBox="1">
            <a:spLocks/>
          </p:cNvSpPr>
          <p:nvPr/>
        </p:nvSpPr>
        <p:spPr>
          <a:xfrm>
            <a:off x="2529842" y="634809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LSTD(λ)</a:t>
            </a: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2529842" y="651573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err="1" smtClean="0"/>
              <a:t>iLSTD</a:t>
            </a:r>
            <a:endParaRPr lang="en-US" altLang="ja-JP" sz="1050" b="1" dirty="0" smtClean="0"/>
          </a:p>
        </p:txBody>
      </p:sp>
      <p:sp>
        <p:nvSpPr>
          <p:cNvPr id="62" name="コンテンツ プレースホルダー 2"/>
          <p:cNvSpPr txBox="1">
            <a:spLocks/>
          </p:cNvSpPr>
          <p:nvPr/>
        </p:nvSpPr>
        <p:spPr>
          <a:xfrm>
            <a:off x="1071312" y="577921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BRM</a:t>
            </a:r>
          </a:p>
        </p:txBody>
      </p:sp>
      <p:sp>
        <p:nvSpPr>
          <p:cNvPr id="63" name="コンテンツ プレースホルダー 2"/>
          <p:cNvSpPr txBox="1">
            <a:spLocks/>
          </p:cNvSpPr>
          <p:nvPr/>
        </p:nvSpPr>
        <p:spPr>
          <a:xfrm>
            <a:off x="1079410" y="5958164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RG</a:t>
            </a:r>
          </a:p>
        </p:txBody>
      </p:sp>
      <p:sp>
        <p:nvSpPr>
          <p:cNvPr id="64" name="コンテンツ プレースホルダー 2"/>
          <p:cNvSpPr txBox="1">
            <a:spLocks/>
          </p:cNvSpPr>
          <p:nvPr/>
        </p:nvSpPr>
        <p:spPr>
          <a:xfrm>
            <a:off x="1071312" y="614824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GTD2</a:t>
            </a:r>
          </a:p>
        </p:txBody>
      </p:sp>
      <p:sp>
        <p:nvSpPr>
          <p:cNvPr id="65" name="コンテンツ プレースホルダー 2"/>
          <p:cNvSpPr txBox="1">
            <a:spLocks/>
          </p:cNvSpPr>
          <p:nvPr/>
        </p:nvSpPr>
        <p:spPr>
          <a:xfrm>
            <a:off x="1079410" y="634054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TDC</a:t>
            </a:r>
          </a:p>
        </p:txBody>
      </p:sp>
      <p:sp>
        <p:nvSpPr>
          <p:cNvPr id="66" name="コンテンツ プレースホルダー 2"/>
          <p:cNvSpPr txBox="1">
            <a:spLocks/>
          </p:cNvSpPr>
          <p:nvPr/>
        </p:nvSpPr>
        <p:spPr>
          <a:xfrm>
            <a:off x="1079410" y="650818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LSPE(λ)</a:t>
            </a:r>
          </a:p>
        </p:txBody>
      </p:sp>
      <p:sp>
        <p:nvSpPr>
          <p:cNvPr id="67" name="コンテンツ プレースホルダー 2"/>
          <p:cNvSpPr txBox="1">
            <a:spLocks/>
          </p:cNvSpPr>
          <p:nvPr/>
        </p:nvSpPr>
        <p:spPr>
          <a:xfrm>
            <a:off x="3549267" y="4954141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68" name="コンテンツ プレースホルダー 2"/>
          <p:cNvSpPr txBox="1">
            <a:spLocks/>
          </p:cNvSpPr>
          <p:nvPr/>
        </p:nvSpPr>
        <p:spPr>
          <a:xfrm>
            <a:off x="3706429" y="5147445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69" name="コンテンツ プレースホルダー 2"/>
          <p:cNvSpPr txBox="1">
            <a:spLocks/>
          </p:cNvSpPr>
          <p:nvPr/>
        </p:nvSpPr>
        <p:spPr>
          <a:xfrm>
            <a:off x="3831434" y="535240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  <a:r>
              <a:rPr lang="en-US" altLang="ja-JP" sz="1050" b="1" dirty="0"/>
              <a:t>Q</a:t>
            </a:r>
            <a:endParaRPr lang="en-US" altLang="ja-JP" sz="1050" b="1" dirty="0" smtClean="0"/>
          </a:p>
        </p:txBody>
      </p:sp>
      <p:sp>
        <p:nvSpPr>
          <p:cNvPr id="70" name="コンテンツ プレースホルダー 2"/>
          <p:cNvSpPr txBox="1">
            <a:spLocks/>
          </p:cNvSpPr>
          <p:nvPr/>
        </p:nvSpPr>
        <p:spPr>
          <a:xfrm>
            <a:off x="3839532" y="553136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LSPI</a:t>
            </a:r>
          </a:p>
        </p:txBody>
      </p: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3831434" y="5721436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GQ</a:t>
            </a:r>
          </a:p>
        </p:txBody>
      </p:sp>
      <p:sp>
        <p:nvSpPr>
          <p:cNvPr id="72" name="コンテンツ プレースホルダー 2"/>
          <p:cNvSpPr txBox="1">
            <a:spLocks/>
          </p:cNvSpPr>
          <p:nvPr/>
        </p:nvSpPr>
        <p:spPr>
          <a:xfrm>
            <a:off x="3839532" y="591373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greedy-GQ</a:t>
            </a:r>
          </a:p>
        </p:txBody>
      </p:sp>
      <p:sp>
        <p:nvSpPr>
          <p:cNvPr id="73" name="コンテンツ プレースホルダー 2"/>
          <p:cNvSpPr txBox="1">
            <a:spLocks/>
          </p:cNvSpPr>
          <p:nvPr/>
        </p:nvSpPr>
        <p:spPr>
          <a:xfrm>
            <a:off x="3839532" y="608137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fitted Q</a:t>
            </a:r>
          </a:p>
        </p:txBody>
      </p:sp>
      <p:sp>
        <p:nvSpPr>
          <p:cNvPr id="74" name="コンテンツ プレースホルダー 2"/>
          <p:cNvSpPr txBox="1">
            <a:spLocks/>
          </p:cNvSpPr>
          <p:nvPr/>
        </p:nvSpPr>
        <p:spPr>
          <a:xfrm>
            <a:off x="7016116" y="1199446"/>
            <a:ext cx="3246119" cy="198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Decision Process(MDP)(1.2)</a:t>
            </a:r>
          </a:p>
        </p:txBody>
      </p:sp>
      <p:cxnSp>
        <p:nvCxnSpPr>
          <p:cNvPr id="76" name="直線矢印コネクタ 75"/>
          <p:cNvCxnSpPr>
            <a:stCxn id="74" idx="1"/>
            <a:endCxn id="6" idx="3"/>
          </p:cNvCxnSpPr>
          <p:nvPr/>
        </p:nvCxnSpPr>
        <p:spPr>
          <a:xfrm flipH="1">
            <a:off x="3419475" y="1298845"/>
            <a:ext cx="3596641" cy="3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コンテンツ プレースホルダー 2"/>
          <p:cNvSpPr txBox="1">
            <a:spLocks/>
          </p:cNvSpPr>
          <p:nvPr/>
        </p:nvSpPr>
        <p:spPr>
          <a:xfrm>
            <a:off x="3796502" y="1091334"/>
            <a:ext cx="248197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/>
              <a:t>環境</a:t>
            </a:r>
            <a:r>
              <a:rPr lang="ja-JP" altLang="en-US" sz="1050" b="1" dirty="0" smtClean="0"/>
              <a:t>の情報がすべて既知のときの解法</a:t>
            </a:r>
            <a:endParaRPr lang="en-US" altLang="ja-JP" sz="1050" b="1" dirty="0" smtClean="0"/>
          </a:p>
        </p:txBody>
      </p:sp>
      <p:sp>
        <p:nvSpPr>
          <p:cNvPr id="78" name="コンテンツ プレースホルダー 2"/>
          <p:cNvSpPr txBox="1">
            <a:spLocks/>
          </p:cNvSpPr>
          <p:nvPr/>
        </p:nvSpPr>
        <p:spPr>
          <a:xfrm>
            <a:off x="7016116" y="1912592"/>
            <a:ext cx="324611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Reward Process(MRP)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0" name="直線矢印コネクタ 79"/>
          <p:cNvCxnSpPr/>
          <p:nvPr/>
        </p:nvCxnSpPr>
        <p:spPr>
          <a:xfrm>
            <a:off x="8225791" y="1405964"/>
            <a:ext cx="0" cy="514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コンテンツ プレースホルダー 2"/>
          <p:cNvSpPr txBox="1">
            <a:spLocks/>
          </p:cNvSpPr>
          <p:nvPr/>
        </p:nvSpPr>
        <p:spPr>
          <a:xfrm>
            <a:off x="4078131" y="1782708"/>
            <a:ext cx="2524600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</a:t>
            </a:r>
            <a:r>
              <a:rPr lang="ja-JP" altLang="en-US" sz="1050" b="1" dirty="0">
                <a:solidFill>
                  <a:srgbClr val="FF0000"/>
                </a:solidFill>
              </a:rPr>
              <a:t>関数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の考え方を持ってくる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4" name="直線矢印コネクタ 83"/>
          <p:cNvCxnSpPr>
            <a:stCxn id="9" idx="3"/>
            <a:endCxn id="78" idx="1"/>
          </p:cNvCxnSpPr>
          <p:nvPr/>
        </p:nvCxnSpPr>
        <p:spPr>
          <a:xfrm flipV="1">
            <a:off x="3698557" y="2008743"/>
            <a:ext cx="3317559" cy="1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コンテンツ プレースホルダー 2"/>
          <p:cNvSpPr txBox="1">
            <a:spLocks/>
          </p:cNvSpPr>
          <p:nvPr/>
        </p:nvSpPr>
        <p:spPr>
          <a:xfrm>
            <a:off x="8328659" y="1574386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>
                <a:solidFill>
                  <a:srgbClr val="FF0000"/>
                </a:solidFill>
              </a:rPr>
              <a:t>行動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について周辺化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8225791" y="2135392"/>
            <a:ext cx="0" cy="5309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コンテンツ プレースホルダー 2"/>
          <p:cNvSpPr txBox="1">
            <a:spLocks/>
          </p:cNvSpPr>
          <p:nvPr/>
        </p:nvSpPr>
        <p:spPr>
          <a:xfrm>
            <a:off x="7212331" y="2635831"/>
            <a:ext cx="3246119" cy="208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セミパラメトリックモデル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en-US" altLang="ja-JP" sz="1050" b="1" dirty="0">
                <a:solidFill>
                  <a:srgbClr val="FF0000"/>
                </a:solidFill>
              </a:rPr>
              <a:t>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sp>
        <p:nvSpPr>
          <p:cNvPr id="94" name="コンテンツ プレースホルダー 2"/>
          <p:cNvSpPr txBox="1">
            <a:spLocks/>
          </p:cNvSpPr>
          <p:nvPr/>
        </p:nvSpPr>
        <p:spPr>
          <a:xfrm>
            <a:off x="8328659" y="2208015"/>
            <a:ext cx="3645168" cy="312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知りたいパラメータ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θ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と知る必要のないパラメータ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攪乱パラメータ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)ξ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で価値関数をモデル誤差なく関数化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コンテンツ プレースホルダー 2"/>
              <p:cNvSpPr txBox="1">
                <a:spLocks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を推定できる形にする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(2.1.4),(2.1.5)</a:t>
                </a:r>
              </a:p>
            </p:txBody>
          </p:sp>
        </mc:Choice>
        <mc:Fallback xmlns="">
          <p:sp>
            <p:nvSpPr>
              <p:cNvPr id="9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  <a:blipFill>
                <a:blip r:embed="rId2"/>
                <a:stretch>
                  <a:fillRect t="-1667"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コンテンツ プレースホルダー 2"/>
          <p:cNvSpPr txBox="1">
            <a:spLocks/>
          </p:cNvSpPr>
          <p:nvPr/>
        </p:nvSpPr>
        <p:spPr>
          <a:xfrm>
            <a:off x="7659768" y="3413712"/>
            <a:ext cx="1132045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050" b="1" dirty="0" smtClean="0"/>
          </a:p>
        </p:txBody>
      </p:sp>
      <p:cxnSp>
        <p:nvCxnSpPr>
          <p:cNvPr id="111" name="直線矢印コネクタ 110"/>
          <p:cNvCxnSpPr/>
          <p:nvPr/>
        </p:nvCxnSpPr>
        <p:spPr>
          <a:xfrm>
            <a:off x="8225791" y="2877772"/>
            <a:ext cx="0" cy="553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8225791" y="3626749"/>
            <a:ext cx="0" cy="319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コンテンツ プレースホルダー 2"/>
          <p:cNvSpPr txBox="1">
            <a:spLocks/>
          </p:cNvSpPr>
          <p:nvPr/>
        </p:nvSpPr>
        <p:spPr>
          <a:xfrm>
            <a:off x="8328659" y="3665396"/>
            <a:ext cx="1933576" cy="204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Marko</a:t>
            </a:r>
            <a:r>
              <a:rPr lang="en-US" altLang="ja-JP" sz="1050" b="1" dirty="0">
                <a:solidFill>
                  <a:srgbClr val="FF0000"/>
                </a:solidFill>
              </a:rPr>
              <a:t>v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時系列に拡張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sp>
        <p:nvSpPr>
          <p:cNvPr id="120" name="コンテンツ プレースホルダー 2"/>
          <p:cNvSpPr txBox="1">
            <a:spLocks/>
          </p:cNvSpPr>
          <p:nvPr/>
        </p:nvSpPr>
        <p:spPr>
          <a:xfrm>
            <a:off x="7016116" y="3966760"/>
            <a:ext cx="298918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/>
              <a:t>マルチンゲール</a:t>
            </a: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1" name="直線矢印コネクタ 120"/>
          <p:cNvCxnSpPr/>
          <p:nvPr/>
        </p:nvCxnSpPr>
        <p:spPr>
          <a:xfrm>
            <a:off x="8225791" y="4186443"/>
            <a:ext cx="0" cy="326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コンテンツ プレースホルダー 2"/>
              <p:cNvSpPr txBox="1">
                <a:spLocks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1050" b="1" dirty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>
                    <a:solidFill>
                      <a:srgbClr val="FF0000"/>
                    </a:solidFill>
                  </a:rPr>
                  <a:t>を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推定する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(2.1.4),(2.1.5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)</a:t>
                </a:r>
                <a:endParaRPr lang="en-US" altLang="ja-JP" sz="105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  <a:blipFill>
                <a:blip r:embed="rId3"/>
                <a:stretch>
                  <a:fillRect t="-3030" b="-393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コンテンツ プレースホルダー 2"/>
          <p:cNvSpPr txBox="1">
            <a:spLocks/>
          </p:cNvSpPr>
          <p:nvPr/>
        </p:nvSpPr>
        <p:spPr>
          <a:xfrm>
            <a:off x="7593091" y="4523677"/>
            <a:ext cx="163663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050" b="1" dirty="0" smtClean="0"/>
              <a:t>M</a:t>
            </a:r>
            <a:r>
              <a:rPr lang="ja-JP" altLang="en-US" sz="1050" b="1" dirty="0" smtClean="0"/>
              <a:t>推定量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9" name="カギ線コネクタ 128"/>
          <p:cNvCxnSpPr>
            <a:stCxn id="123" idx="2"/>
            <a:endCxn id="46" idx="3"/>
          </p:cNvCxnSpPr>
          <p:nvPr/>
        </p:nvCxnSpPr>
        <p:spPr>
          <a:xfrm rot="5400000">
            <a:off x="6252505" y="3581990"/>
            <a:ext cx="1004178" cy="331362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カギ線コネクタ 136"/>
          <p:cNvCxnSpPr/>
          <p:nvPr/>
        </p:nvCxnSpPr>
        <p:spPr>
          <a:xfrm rot="5400000" flipH="1">
            <a:off x="5604987" y="2106506"/>
            <a:ext cx="733182" cy="4527235"/>
          </a:xfrm>
          <a:prstGeom prst="bentConnector4">
            <a:avLst>
              <a:gd name="adj1" fmla="val -115199"/>
              <a:gd name="adj2" fmla="val 59038"/>
            </a:avLst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コンテンツ プレースホルダー 2"/>
          <p:cNvSpPr txBox="1">
            <a:spLocks/>
          </p:cNvSpPr>
          <p:nvPr/>
        </p:nvSpPr>
        <p:spPr>
          <a:xfrm>
            <a:off x="6038335" y="5803104"/>
            <a:ext cx="3258145" cy="21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既存の方策評価と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M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推定量は対応関係にある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(2.1.6)</a:t>
            </a:r>
          </a:p>
        </p:txBody>
      </p:sp>
      <p:cxnSp>
        <p:nvCxnSpPr>
          <p:cNvPr id="144" name="直線矢印コネクタ 143"/>
          <p:cNvCxnSpPr/>
          <p:nvPr/>
        </p:nvCxnSpPr>
        <p:spPr>
          <a:xfrm flipH="1" flipV="1">
            <a:off x="9028497" y="4736715"/>
            <a:ext cx="516982" cy="313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コンテンツ プレースホルダー 2"/>
          <p:cNvSpPr txBox="1">
            <a:spLocks/>
          </p:cNvSpPr>
          <p:nvPr/>
        </p:nvSpPr>
        <p:spPr>
          <a:xfrm>
            <a:off x="8835390" y="5082597"/>
            <a:ext cx="3075931" cy="36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推定精度を求めることができ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, 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最適な推定精度を実現する関数形を求めることができる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432707" y="3291840"/>
            <a:ext cx="4876534" cy="347472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35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導入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b="1" dirty="0" smtClean="0"/>
              <a:t>サンプル版</a:t>
            </a:r>
            <a:r>
              <a:rPr kumimoji="1" lang="en-US" altLang="ja-JP" sz="3200" b="1" dirty="0" smtClean="0"/>
              <a:t>Bellman</a:t>
            </a:r>
            <a:r>
              <a:rPr kumimoji="1" lang="ja-JP" altLang="en-US" sz="3200" b="1" dirty="0" smtClean="0"/>
              <a:t>オペレータ </a:t>
            </a:r>
            <a:r>
              <a:rPr kumimoji="1" lang="en-US" altLang="ja-JP" sz="3200" b="1" dirty="0" smtClean="0"/>
              <a:t>+ </a:t>
            </a:r>
            <a:r>
              <a:rPr kumimoji="1" lang="ja-JP" altLang="en-US" sz="3200" b="1" dirty="0" smtClean="0"/>
              <a:t>価値関数を関数近似</a:t>
            </a:r>
            <a:endParaRPr kumimoji="1"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⇒サンプルによる近似誤差 </a:t>
            </a:r>
            <a:r>
              <a:rPr lang="en-US" altLang="ja-JP" sz="3200" b="1" dirty="0" smtClean="0"/>
              <a:t>+ </a:t>
            </a:r>
            <a:r>
              <a:rPr lang="ja-JP" altLang="en-US" sz="3200" b="1" dirty="0" smtClean="0"/>
              <a:t>関数近似による近似誤差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⇒収束が保証されるか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再び考える必要がある！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93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69" t="13056" r="3872" b="60000"/>
          <a:stretch/>
        </p:blipFill>
        <p:spPr>
          <a:xfrm rot="16049859">
            <a:off x="3213407" y="-779337"/>
            <a:ext cx="5649856" cy="921067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問題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の切り口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7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関数近似器を用いた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TD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法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3200" b="1" dirty="0" smtClean="0"/>
                  <a:t>TD</a:t>
                </a:r>
                <a:r>
                  <a:rPr lang="ja-JP" altLang="en-US" sz="3200" b="1" dirty="0" smtClean="0"/>
                  <a:t>法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この</a:t>
                </a:r>
                <a:r>
                  <a:rPr lang="en-US" altLang="ja-JP" sz="3200" b="1" dirty="0" smtClean="0"/>
                  <a:t>V</a:t>
                </a:r>
                <a:r>
                  <a:rPr lang="ja-JP" altLang="en-US" sz="3200" b="1" dirty="0" smtClean="0"/>
                  <a:t>値を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線形</a:t>
                </a:r>
                <a:r>
                  <a:rPr lang="ja-JP" altLang="en-US" sz="3200" b="1" dirty="0" smtClean="0"/>
                  <a:t>関数近似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3200" b="1" i="1" dirty="0" smtClean="0"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の次元</a:t>
                </a:r>
                <a14:m>
                  <m:oMath xmlns:m="http://schemas.openxmlformats.org/officeDocument/2006/math"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ja-JP" sz="3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3200" b="1" i="1">
                            <a:latin typeface="Cambria Math" panose="02040503050406030204" pitchFamily="18" charset="0"/>
                          </a:rPr>
                          <m:t>𝓢</m:t>
                        </m:r>
                      </m:e>
                    </m:d>
                  </m:oMath>
                </a14:m>
                <a:r>
                  <a:rPr lang="en-US" altLang="ja-JP" sz="3200" b="1" dirty="0" smtClean="0"/>
                  <a:t>, </a:t>
                </a:r>
                <a:r>
                  <a:rPr lang="en-US" altLang="ja-JP" sz="3200" b="1" dirty="0" err="1" smtClean="0"/>
                  <a:t>i</a:t>
                </a:r>
                <a:r>
                  <a:rPr lang="ja-JP" altLang="en-US" sz="3200" b="1" dirty="0" smtClean="0"/>
                  <a:t>番目の要素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200" b="1" i="1" dirty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altLang="ja-JP" sz="32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は状態</a:t>
                </a:r>
                <a14:m>
                  <m:oMath xmlns:m="http://schemas.openxmlformats.org/officeDocument/2006/math"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ja-JP" altLang="en-US" sz="3200" b="1" dirty="0" smtClean="0"/>
                  <a:t>が</a:t>
                </a:r>
                <a:r>
                  <a:rPr lang="en-US" altLang="ja-JP" sz="3200" b="1" dirty="0" err="1" smtClean="0"/>
                  <a:t>i</a:t>
                </a:r>
                <a:r>
                  <a:rPr lang="ja-JP" altLang="en-US" sz="3200" b="1" dirty="0" smtClean="0"/>
                  <a:t>番目の状態にあるときのみ</a:t>
                </a:r>
                <a:r>
                  <a:rPr lang="en-US" altLang="ja-JP" sz="3200" b="1" dirty="0" smtClean="0"/>
                  <a:t>1</a:t>
                </a:r>
                <a:r>
                  <a:rPr lang="ja-JP" altLang="en-US" sz="3200" b="1" dirty="0" smtClean="0"/>
                  <a:t>をとり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それ以外は</a:t>
                </a:r>
                <a:r>
                  <a:rPr lang="en-US" altLang="ja-JP" sz="3200" b="1" dirty="0" smtClean="0"/>
                  <a:t>0</a:t>
                </a:r>
                <a:r>
                  <a:rPr lang="ja-JP" altLang="en-US" sz="3200" b="1" dirty="0" smtClean="0"/>
                  <a:t>をとるベクトル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 r="-12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7" t="7827" r="67090" b="52062"/>
          <a:stretch/>
        </p:blipFill>
        <p:spPr>
          <a:xfrm rot="16200000">
            <a:off x="5569231" y="-2794626"/>
            <a:ext cx="1177284" cy="1039185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2" t="67684" r="42168" b="5372"/>
          <a:stretch/>
        </p:blipFill>
        <p:spPr>
          <a:xfrm rot="16200000">
            <a:off x="6219993" y="9915"/>
            <a:ext cx="800732" cy="873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4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パラメータの更新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学習パラメータの更新</a:t>
            </a: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         TD</a:t>
            </a:r>
            <a:r>
              <a:rPr lang="ja-JP" altLang="en-US" sz="3200" b="1" dirty="0" smtClean="0"/>
              <a:t>誤差 </a:t>
            </a:r>
            <a:r>
              <a:rPr lang="en-US" altLang="ja-JP" sz="3200" b="1" dirty="0" smtClean="0"/>
              <a:t>: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7" t="67537" r="67574" b="5519"/>
          <a:stretch/>
        </p:blipFill>
        <p:spPr>
          <a:xfrm rot="16200000">
            <a:off x="5476961" y="-1862587"/>
            <a:ext cx="1495767" cy="873815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5" t="73624" r="75429" b="5961"/>
          <a:stretch/>
        </p:blipFill>
        <p:spPr>
          <a:xfrm rot="16200000">
            <a:off x="5058170" y="978286"/>
            <a:ext cx="506060" cy="66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1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TD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学習の一致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3" t="7971" r="34712" b="52919"/>
          <a:stretch/>
        </p:blipFill>
        <p:spPr>
          <a:xfrm rot="16200000">
            <a:off x="4700641" y="-2870594"/>
            <a:ext cx="2374904" cy="10607781"/>
          </a:xfrm>
        </p:spPr>
      </p:pic>
      <p:pic>
        <p:nvPicPr>
          <p:cNvPr id="11" name="コンテンツ プレースホルダ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23" t="5910" r="55651" b="53165"/>
          <a:stretch/>
        </p:blipFill>
        <p:spPr>
          <a:xfrm rot="16200000">
            <a:off x="5527053" y="34584"/>
            <a:ext cx="1214100" cy="11099800"/>
          </a:xfrm>
          <a:prstGeom prst="rect">
            <a:avLst/>
          </a:prstGeom>
        </p:spPr>
      </p:pic>
      <p:cxnSp>
        <p:nvCxnSpPr>
          <p:cNvPr id="12" name="直線コネクタ 11"/>
          <p:cNvCxnSpPr/>
          <p:nvPr/>
        </p:nvCxnSpPr>
        <p:spPr>
          <a:xfrm>
            <a:off x="7649072" y="3488813"/>
            <a:ext cx="1660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6934200" y="3620749"/>
            <a:ext cx="4600575" cy="1122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同じ状態のとき</a:t>
            </a:r>
            <a:r>
              <a:rPr lang="en-US" altLang="ja-JP" sz="3200" b="1" dirty="0" smtClean="0"/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それ</a:t>
            </a:r>
            <a:r>
              <a:rPr lang="ja-JP" altLang="en-US" sz="3200" b="1" dirty="0"/>
              <a:t>以外</a:t>
            </a:r>
            <a:r>
              <a:rPr lang="ja-JP" altLang="en-US" sz="3200" b="1" dirty="0" smtClean="0"/>
              <a:t>は</a:t>
            </a:r>
            <a:r>
              <a:rPr lang="en-US" altLang="ja-JP" sz="3200" b="1" dirty="0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48118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関数近似器を用いた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TD(λ)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法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smtClean="0"/>
              <a:t>TD(λ)</a:t>
            </a:r>
            <a:r>
              <a:rPr lang="ja-JP" altLang="en-US" sz="3200" b="1" dirty="0" smtClean="0"/>
              <a:t>法はこの本になくて</a:t>
            </a:r>
            <a:r>
              <a:rPr lang="ja-JP" altLang="en-US" sz="3200" b="1" strike="sngStrike" dirty="0" err="1" smtClean="0"/>
              <a:t>めんど</a:t>
            </a:r>
            <a:r>
              <a:rPr lang="ja-JP" altLang="en-US" sz="3200" b="1" strike="sngStrike" dirty="0" smtClean="0"/>
              <a:t>くさい</a:t>
            </a:r>
            <a:r>
              <a:rPr lang="ja-JP" altLang="en-US" sz="3200" b="1" dirty="0" smtClean="0"/>
              <a:t>難しいので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また別の本などを読む機会があれば</a:t>
            </a:r>
            <a:r>
              <a:rPr lang="en-US" altLang="ja-JP" sz="3200" b="1" dirty="0" smtClean="0"/>
              <a:t>…</a:t>
            </a:r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6" t="6706" r="5582" b="53770"/>
          <a:stretch/>
        </p:blipFill>
        <p:spPr>
          <a:xfrm rot="16200000">
            <a:off x="4646520" y="-1212418"/>
            <a:ext cx="3590205" cy="10548256"/>
          </a:xfrm>
          <a:prstGeom prst="rect">
            <a:avLst/>
          </a:prstGeom>
        </p:spPr>
      </p:pic>
      <p:sp>
        <p:nvSpPr>
          <p:cNvPr id="4" name="楕円 3"/>
          <p:cNvSpPr/>
          <p:nvPr/>
        </p:nvSpPr>
        <p:spPr>
          <a:xfrm>
            <a:off x="8490857" y="4016829"/>
            <a:ext cx="1020536" cy="8327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1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関数近似器を用いた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Sarsa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3200" b="1" dirty="0" smtClean="0"/>
                  <a:t>TD</a:t>
                </a:r>
                <a:r>
                  <a:rPr lang="ja-JP" altLang="en-US" sz="3200" b="1" dirty="0" smtClean="0"/>
                  <a:t>法と同様に</a:t>
                </a:r>
                <a:r>
                  <a:rPr lang="en-US" altLang="ja-JP" sz="3200" b="1" dirty="0" smtClean="0"/>
                  <a:t>, Q</a:t>
                </a:r>
                <a:r>
                  <a:rPr lang="ja-JP" altLang="en-US" sz="3200" b="1" dirty="0" smtClean="0"/>
                  <a:t>値を関数近似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  <m:d>
                        <m:d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e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ja-JP" sz="32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ja-JP" altLang="en-US" sz="32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altLang="ja-JP" sz="3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32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ja-JP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/>
                  <a:t>更</a:t>
                </a:r>
                <a:r>
                  <a:rPr lang="ja-JP" altLang="en-US" sz="3200" b="1" dirty="0" smtClean="0"/>
                  <a:t>新式も同様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en-US" altLang="ja-JP" sz="3200" b="1" dirty="0" smtClean="0"/>
                  <a:t>TD</a:t>
                </a:r>
                <a:r>
                  <a:rPr lang="ja-JP" altLang="en-US" sz="3200" b="1" dirty="0" smtClean="0"/>
                  <a:t>法と</a:t>
                </a:r>
                <a:r>
                  <a:rPr lang="en-US" altLang="ja-JP" sz="3200" b="1" dirty="0" err="1" smtClean="0"/>
                  <a:t>Sarsa</a:t>
                </a:r>
                <a:r>
                  <a:rPr lang="ja-JP" altLang="en-US" sz="3200" b="1" dirty="0" smtClean="0"/>
                  <a:t>は対応しているようなモノなので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ほかの性質も同じ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70" t="19305" r="25071" b="53194"/>
          <a:stretch/>
        </p:blipFill>
        <p:spPr>
          <a:xfrm rot="16200000">
            <a:off x="4815035" y="-182000"/>
            <a:ext cx="1409405" cy="734377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0" t="21481" r="32964" b="53800"/>
          <a:stretch/>
        </p:blipFill>
        <p:spPr>
          <a:xfrm rot="16200000">
            <a:off x="5160755" y="1091235"/>
            <a:ext cx="39411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7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パラメトリックな関数のメリット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2128500" cy="5165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3200" b="1" dirty="0" smtClean="0"/>
              <a:t>パラメトリックな関数で価値関数を近似するメリットは？</a:t>
            </a:r>
            <a:endParaRPr kumimoji="1" lang="en-US" altLang="ja-JP" sz="3200" b="1" dirty="0" smtClean="0"/>
          </a:p>
          <a:p>
            <a:r>
              <a:rPr lang="ja-JP" altLang="en-US" sz="3200" b="1" dirty="0" smtClean="0"/>
              <a:t>大きい状態</a:t>
            </a:r>
            <a:r>
              <a:rPr lang="ja-JP" altLang="en-US" sz="3200" b="1" dirty="0"/>
              <a:t>空間</a:t>
            </a:r>
            <a:r>
              <a:rPr lang="ja-JP" altLang="en-US" sz="3200" b="1" dirty="0" smtClean="0"/>
              <a:t>をメモリに保存可能</a:t>
            </a:r>
            <a:endParaRPr lang="en-US" altLang="ja-JP" sz="3200" b="1" dirty="0" smtClean="0"/>
          </a:p>
          <a:p>
            <a:r>
              <a:rPr lang="ja-JP" altLang="en-US" sz="3200" b="1" dirty="0" smtClean="0"/>
              <a:t>汎化性能の向上による学習の高速化</a:t>
            </a:r>
            <a:endParaRPr lang="en-US" altLang="ja-JP" sz="3200" b="1" dirty="0" smtClean="0"/>
          </a:p>
          <a:p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大きい離散空間 ⇒ 学習されない状態や行動が存在？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関数近似            ⇒ ある状態行動のまわりの点も学習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　                   ⇒ よい関数近似を行えば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少ない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　　　　　　　   サンプリング数で学習</a:t>
            </a: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学習の高速化</a:t>
            </a:r>
            <a:r>
              <a:rPr lang="en-US" altLang="ja-JP" sz="3200" b="1" dirty="0" smtClean="0"/>
              <a:t>)</a:t>
            </a: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>
            <a:off x="1153297" y="2770316"/>
            <a:ext cx="646670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>
            <a:off x="3575222" y="2859216"/>
            <a:ext cx="0" cy="535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53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関数近似器を用いた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Q-learnin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g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ja-JP" sz="3200" b="1" dirty="0" smtClean="0"/>
                  <a:t>Q</a:t>
                </a:r>
                <a:r>
                  <a:rPr lang="ja-JP" altLang="en-US" sz="3200" b="1" dirty="0" smtClean="0"/>
                  <a:t>値を関数近似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  <m:t>Q</m:t>
                              </m:r>
                            </m:e>
                          </m:acc>
                        </m:e>
                        <m:sup>
                          <m:r>
                            <m:rPr>
                              <m:sty m:val="p"/>
                            </m:rP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p>
                      <m:d>
                        <m:d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e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altLang="ja-JP" sz="32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  <m:r>
                        <a:rPr lang="ja-JP" altLang="en-US" sz="3200" b="1" i="1" smtClean="0">
                          <a:latin typeface="Cambria Math" panose="02040503050406030204" pitchFamily="18" charset="0"/>
                        </a:rPr>
                        <m:t>𝝓</m:t>
                      </m:r>
                      <m:r>
                        <a:rPr lang="en-US" altLang="ja-JP" sz="32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sz="32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ja-JP" sz="32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/>
                  <a:t>更</a:t>
                </a:r>
                <a:r>
                  <a:rPr lang="ja-JP" altLang="en-US" sz="3200" b="1" dirty="0" smtClean="0"/>
                  <a:t>新式も同様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74" t="68173" r="12267" b="4326"/>
          <a:stretch/>
        </p:blipFill>
        <p:spPr>
          <a:xfrm rot="16200000">
            <a:off x="4815035" y="-182000"/>
            <a:ext cx="1409405" cy="734377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00" t="71311" r="20714" b="3970"/>
          <a:stretch/>
        </p:blipFill>
        <p:spPr>
          <a:xfrm rot="16200000">
            <a:off x="5160755" y="1091235"/>
            <a:ext cx="394115" cy="660082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93" t="55011" r="23386" b="38925"/>
          <a:stretch/>
        </p:blipFill>
        <p:spPr>
          <a:xfrm rot="16200000">
            <a:off x="9054628" y="3540955"/>
            <a:ext cx="476251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6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関数近似器を用いたアルゴリズムまとめ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6" t="58898" r="43821" b="8158"/>
          <a:stretch/>
        </p:blipFill>
        <p:spPr>
          <a:xfrm rot="16200000">
            <a:off x="4205890" y="-2588103"/>
            <a:ext cx="3827906" cy="11495801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7315200" y="4310743"/>
            <a:ext cx="1020536" cy="5388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7315200" y="3262993"/>
            <a:ext cx="1020536" cy="5388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776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目的関数の導入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今までの手法に目的関数が存在しなかった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⇒そのせいで</a:t>
            </a:r>
            <a:r>
              <a:rPr lang="en-US" altLang="ja-JP" sz="3200" b="1" dirty="0" smtClean="0"/>
              <a:t>TD</a:t>
            </a:r>
            <a:r>
              <a:rPr lang="ja-JP" altLang="en-US" sz="3200" b="1" dirty="0" smtClean="0"/>
              <a:t>法</a:t>
            </a:r>
            <a:r>
              <a:rPr lang="en-US" altLang="ja-JP" sz="3200" b="1" dirty="0" smtClean="0"/>
              <a:t>/</a:t>
            </a:r>
            <a:r>
              <a:rPr lang="ja-JP" altLang="en-US" sz="3200" b="1" dirty="0" smtClean="0"/>
              <a:t>方策オフ型で収束の保証がない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証明はだいたい参考文献に投げられていますが</a:t>
            </a:r>
            <a:r>
              <a:rPr lang="en-US" altLang="ja-JP" sz="3200" b="1" dirty="0" smtClean="0"/>
              <a:t>…)</a:t>
            </a:r>
          </a:p>
          <a:p>
            <a:pPr marL="0" indent="0">
              <a:buNone/>
            </a:pPr>
            <a:r>
              <a:rPr lang="ja-JP" altLang="en-US" sz="3200" b="1" dirty="0" smtClean="0"/>
              <a:t>⇒じゃあ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どうやって目的関数を導入する？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停留点</a:t>
            </a:r>
            <a:r>
              <a:rPr lang="en-US" altLang="ja-JP" sz="3200" b="1" dirty="0" smtClean="0"/>
              <a:t>)^2</a:t>
            </a:r>
            <a:r>
              <a:rPr lang="ja-JP" altLang="en-US" sz="3200" b="1" dirty="0" smtClean="0"/>
              <a:t>を最小化すればよく</a:t>
            </a:r>
            <a:r>
              <a:rPr lang="ja-JP" altLang="en-US" sz="3200" b="1" dirty="0" err="1" smtClean="0"/>
              <a:t>ね</a:t>
            </a:r>
            <a:r>
              <a:rPr lang="ja-JP" altLang="en-US" sz="3200" b="1" dirty="0" smtClean="0"/>
              <a:t>？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⇒目的関数</a:t>
            </a:r>
            <a:endParaRPr lang="en-US" altLang="ja-JP" sz="3200" b="1" dirty="0" smtClean="0"/>
          </a:p>
        </p:txBody>
      </p:sp>
      <p:cxnSp>
        <p:nvCxnSpPr>
          <p:cNvPr id="7" name="直線コネクタ 6"/>
          <p:cNvCxnSpPr/>
          <p:nvPr/>
        </p:nvCxnSpPr>
        <p:spPr>
          <a:xfrm>
            <a:off x="1530374" y="3975196"/>
            <a:ext cx="112527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9" t="67639" r="85281" b="4289"/>
          <a:stretch/>
        </p:blipFill>
        <p:spPr>
          <a:xfrm rot="16200000">
            <a:off x="5027038" y="561515"/>
            <a:ext cx="502645" cy="749597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25" t="16250" r="4460" b="53056"/>
          <a:stretch/>
        </p:blipFill>
        <p:spPr>
          <a:xfrm rot="16200000">
            <a:off x="5961158" y="626331"/>
            <a:ext cx="1029358" cy="98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3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36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GTD</a:t>
            </a:r>
            <a:r>
              <a:rPr lang="ja-JP" altLang="en-US" sz="36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アルゴリズム</a:t>
            </a:r>
            <a:r>
              <a:rPr lang="en-US" altLang="ja-JP" sz="36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en-US" altLang="ja-JP" sz="24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gradient temporal difference methods</a:t>
            </a:r>
            <a:r>
              <a:rPr lang="en-US" altLang="ja-JP" sz="36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36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2"/>
            <a:ext cx="10515600" cy="5688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目的関数の最小化に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確率勾配法を用いる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関数近似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目的関数は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勾配は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ただし</a:t>
            </a:r>
            <a:r>
              <a:rPr lang="en-US" altLang="ja-JP" sz="3200" b="1" dirty="0" smtClean="0"/>
              <a:t>,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2" t="67684" r="42877" b="5372"/>
          <a:stretch/>
        </p:blipFill>
        <p:spPr>
          <a:xfrm rot="16200000">
            <a:off x="6665647" y="-2407270"/>
            <a:ext cx="638149" cy="873815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58" t="18197" r="19648" b="53057"/>
          <a:stretch/>
        </p:blipFill>
        <p:spPr>
          <a:xfrm rot="16200000">
            <a:off x="7113567" y="-1616255"/>
            <a:ext cx="776513" cy="9028247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3" t="9130" r="27105" b="53384"/>
          <a:stretch/>
        </p:blipFill>
        <p:spPr>
          <a:xfrm rot="16200000">
            <a:off x="5989680" y="-1157370"/>
            <a:ext cx="829572" cy="1092656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4" t="14608" r="31886" b="68604"/>
          <a:stretch/>
        </p:blipFill>
        <p:spPr>
          <a:xfrm rot="16200000">
            <a:off x="3235608" y="3397652"/>
            <a:ext cx="638860" cy="5227706"/>
          </a:xfrm>
          <a:prstGeom prst="rect">
            <a:avLst/>
          </a:prstGeom>
        </p:spPr>
      </p:pic>
      <p:cxnSp>
        <p:nvCxnSpPr>
          <p:cNvPr id="11" name="直線コネクタ 10"/>
          <p:cNvCxnSpPr/>
          <p:nvPr/>
        </p:nvCxnSpPr>
        <p:spPr>
          <a:xfrm>
            <a:off x="2778603" y="4718978"/>
            <a:ext cx="41011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7067574" y="4718978"/>
            <a:ext cx="26860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75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36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GTD</a:t>
            </a:r>
            <a:r>
              <a:rPr lang="ja-JP" altLang="en-US" sz="36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アルゴリズム</a:t>
            </a:r>
            <a:r>
              <a:rPr lang="en-US" altLang="ja-JP" sz="36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</a:t>
            </a:r>
            <a:r>
              <a:rPr lang="en-US" altLang="ja-JP" sz="24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gradient temporal difference methods</a:t>
            </a:r>
            <a:r>
              <a:rPr lang="en-US" altLang="ja-JP" sz="36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)</a:t>
            </a:r>
            <a:endParaRPr kumimoji="1" lang="ja-JP" altLang="en-US" sz="36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2"/>
                <a:ext cx="10515600" cy="568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勾配の計算には</a:t>
                </a:r>
                <a:r>
                  <a:rPr lang="en-US" altLang="ja-JP" sz="3200" b="1" dirty="0" smtClean="0"/>
                  <a:t>, 2</a:t>
                </a:r>
                <a:r>
                  <a:rPr lang="ja-JP" altLang="en-US" sz="3200" b="1" dirty="0" err="1" smtClean="0"/>
                  <a:t>つの</a:t>
                </a:r>
                <a:r>
                  <a:rPr lang="ja-JP" altLang="en-US" sz="3200" b="1" dirty="0" smtClean="0"/>
                  <a:t>期待値の計算が必要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⇒どうやってサンプルに基づいて近似計算する？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</a:t>
                </a:r>
                <a:r>
                  <a:rPr lang="en-US" altLang="ja-JP" sz="3200" b="1" dirty="0" smtClean="0"/>
                  <a:t>ⅰ)</a:t>
                </a:r>
                <a:r>
                  <a:rPr lang="ja-JP" altLang="en-US" sz="3200" b="1" dirty="0"/>
                  <a:t>前半</a:t>
                </a:r>
                <a:r>
                  <a:rPr lang="ja-JP" altLang="en-US" sz="3200" b="1" dirty="0" smtClean="0"/>
                  <a:t>の期待値を行列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err="1" smtClean="0"/>
                  <a:t>で近</a:t>
                </a:r>
                <a:r>
                  <a:rPr lang="ja-JP" altLang="en-US" sz="3200" b="1" dirty="0" smtClean="0"/>
                  <a:t>似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/>
                  <a:t>　</a:t>
                </a:r>
                <a:r>
                  <a:rPr lang="en-US" altLang="ja-JP" sz="3200" b="1" dirty="0" smtClean="0"/>
                  <a:t>ⅱ)</a:t>
                </a:r>
                <a:r>
                  <a:rPr lang="ja-JP" altLang="en-US" sz="3200" b="1" dirty="0" smtClean="0"/>
                  <a:t>後半の期待値をベクトル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err="1" smtClean="0"/>
                  <a:t>で近</a:t>
                </a:r>
                <a:r>
                  <a:rPr lang="ja-JP" altLang="en-US" sz="3200" b="1" dirty="0" smtClean="0"/>
                  <a:t>似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/>
                  <a:t>　</a:t>
                </a:r>
                <a:r>
                  <a:rPr lang="ja-JP" altLang="en-US" sz="3200" b="1" dirty="0" smtClean="0"/>
                  <a:t>の</a:t>
                </a:r>
                <a:r>
                  <a:rPr lang="en-US" altLang="ja-JP" sz="3200" b="1" dirty="0" smtClean="0"/>
                  <a:t>2</a:t>
                </a:r>
                <a:r>
                  <a:rPr lang="ja-JP" altLang="en-US" sz="3200" b="1" dirty="0" err="1" smtClean="0"/>
                  <a:t>つの</a:t>
                </a:r>
                <a:r>
                  <a:rPr lang="ja-JP" altLang="en-US" sz="3200" b="1" dirty="0" smtClean="0"/>
                  <a:t>方法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2"/>
                <a:ext cx="10515600" cy="5688227"/>
              </a:xfrm>
              <a:blipFill>
                <a:blip r:embed="rId2"/>
                <a:stretch>
                  <a:fillRect l="-1507" t="-21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44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-79719"/>
                <a:ext cx="11029545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4000" b="1" dirty="0" smtClean="0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2.1.3</a:t>
                </a:r>
                <a:r>
                  <a:rPr lang="ja-JP" altLang="en-US" sz="4000" b="1" dirty="0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 </a:t>
                </a:r>
                <a:r>
                  <a:rPr lang="ja-JP" altLang="en-US" sz="4000" b="1" dirty="0" smtClean="0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前半</a:t>
                </a:r>
                <a:r>
                  <a:rPr lang="ja-JP" altLang="en-US" sz="4000" b="1" dirty="0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の期待値を行列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4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4000" b="1" dirty="0" err="1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で近</a:t>
                </a:r>
                <a:r>
                  <a:rPr lang="ja-JP" altLang="en-US" sz="4000" b="1" dirty="0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似</a:t>
                </a:r>
                <a:endParaRPr lang="en-US" altLang="ja-JP" sz="4000" b="1" dirty="0">
                  <a:latin typeface="小塚ゴシック Pro B" panose="020B0800000000000000" pitchFamily="34" charset="-128"/>
                  <a:ea typeface="小塚ゴシック Pro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-79719"/>
                <a:ext cx="11029545" cy="1325563"/>
              </a:xfrm>
              <a:blipFill>
                <a:blip r:embed="rId2"/>
                <a:stretch>
                  <a:fillRect l="-19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2"/>
                <a:ext cx="10515600" cy="568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として</a:t>
                </a:r>
                <a:r>
                  <a:rPr lang="en-US" altLang="ja-JP" sz="3200" b="1" dirty="0" smtClean="0"/>
                  <a:t>, </a:t>
                </a:r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と更新する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</a:t>
                </a:r>
                <a:r>
                  <a:rPr lang="en-US" altLang="ja-JP" sz="3200" b="1" dirty="0" smtClean="0"/>
                  <a:t>TD</a:t>
                </a:r>
                <a:r>
                  <a:rPr lang="ja-JP" altLang="en-US" sz="3200" b="1" dirty="0" smtClean="0"/>
                  <a:t>法の更新に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をかけたもの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2"/>
                <a:ext cx="10515600" cy="5688227"/>
              </a:xfrm>
              <a:blipFill>
                <a:blip r:embed="rId3"/>
                <a:stretch>
                  <a:fillRect l="-1507" b="-257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3" t="9130" r="27105" b="53384"/>
          <a:stretch/>
        </p:blipFill>
        <p:spPr>
          <a:xfrm rot="16200000">
            <a:off x="5886692" y="-3916258"/>
            <a:ext cx="829572" cy="10926560"/>
          </a:xfrm>
          <a:prstGeom prst="rect">
            <a:avLst/>
          </a:prstGeom>
        </p:spPr>
      </p:pic>
      <p:cxnSp>
        <p:nvCxnSpPr>
          <p:cNvPr id="8" name="直線コネクタ 7"/>
          <p:cNvCxnSpPr/>
          <p:nvPr/>
        </p:nvCxnSpPr>
        <p:spPr>
          <a:xfrm>
            <a:off x="2675615" y="1960090"/>
            <a:ext cx="41011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87" t="18071" r="42631" b="52102"/>
          <a:stretch/>
        </p:blipFill>
        <p:spPr>
          <a:xfrm rot="16200000">
            <a:off x="5537200" y="-1426864"/>
            <a:ext cx="1233714" cy="8694056"/>
          </a:xfrm>
          <a:prstGeom prst="rect">
            <a:avLst/>
          </a:prstGeom>
        </p:spPr>
      </p:pic>
      <p:cxnSp>
        <p:nvCxnSpPr>
          <p:cNvPr id="11" name="直線矢印コネクタ 10"/>
          <p:cNvCxnSpPr/>
          <p:nvPr/>
        </p:nvCxnSpPr>
        <p:spPr>
          <a:xfrm>
            <a:off x="4421399" y="1960090"/>
            <a:ext cx="0" cy="394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0" t="7066" r="52577" b="53571"/>
          <a:stretch/>
        </p:blipFill>
        <p:spPr>
          <a:xfrm rot="16200000">
            <a:off x="5786377" y="-653935"/>
            <a:ext cx="619245" cy="114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/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-79719"/>
                <a:ext cx="11029545" cy="1325563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4000" b="1" dirty="0" smtClean="0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2.1.3 </a:t>
                </a:r>
                <a:r>
                  <a:rPr lang="ja-JP" altLang="en-US" sz="4000" b="1" dirty="0" smtClean="0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後半</a:t>
                </a:r>
                <a:r>
                  <a:rPr lang="ja-JP" altLang="en-US" sz="4000" b="1" dirty="0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の期待値をベクトル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40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ja-JP" sz="4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4000" b="1" dirty="0" err="1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で近</a:t>
                </a:r>
                <a:r>
                  <a:rPr lang="ja-JP" altLang="en-US" sz="4000" b="1" dirty="0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似</a:t>
                </a:r>
                <a:endParaRPr lang="en-US" altLang="ja-JP" sz="4000" b="1" dirty="0">
                  <a:latin typeface="小塚ゴシック Pro B" panose="020B0800000000000000" pitchFamily="34" charset="-128"/>
                  <a:ea typeface="小塚ゴシック Pro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2" name="タイトル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-79719"/>
                <a:ext cx="11029545" cy="1325563"/>
              </a:xfrm>
              <a:blipFill>
                <a:blip r:embed="rId2"/>
                <a:stretch>
                  <a:fillRect l="-19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2"/>
                <a:ext cx="10515600" cy="56882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として更新する</a:t>
                </a:r>
                <a:r>
                  <a:rPr lang="en-US" altLang="ja-JP" sz="3200" b="1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ja-JP" sz="3200" b="1" dirty="0" smtClean="0"/>
                  <a:t>)</a:t>
                </a:r>
              </a:p>
              <a:p>
                <a:pPr marL="0" indent="0">
                  <a:buNone/>
                </a:pP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2"/>
                <a:ext cx="10515600" cy="5688227"/>
              </a:xfrm>
              <a:blipFill>
                <a:blip r:embed="rId3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3" t="9130" r="27105" b="53384"/>
          <a:stretch/>
        </p:blipFill>
        <p:spPr>
          <a:xfrm rot="16200000">
            <a:off x="5886692" y="-3916258"/>
            <a:ext cx="829572" cy="10926560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>
            <a:off x="6964586" y="1960090"/>
            <a:ext cx="26860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7" t="16329" r="61727" b="53882"/>
          <a:stretch/>
        </p:blipFill>
        <p:spPr>
          <a:xfrm rot="16200000">
            <a:off x="4924793" y="-1312527"/>
            <a:ext cx="1380844" cy="86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8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GTD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まとめ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2"/>
            <a:ext cx="10515600" cy="56882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計算量関連は本に書いてある通り！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以上の手法を用いると</a:t>
            </a:r>
            <a:r>
              <a:rPr lang="en-US" altLang="ja-JP" sz="3200" b="1" dirty="0" smtClean="0"/>
              <a:t>, TD</a:t>
            </a:r>
            <a:r>
              <a:rPr lang="ja-JP" altLang="en-US" sz="3200" b="1" dirty="0" smtClean="0"/>
              <a:t>法とは違って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方策オフ型でも収束が保証される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4633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38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</a:t>
            </a:r>
            <a:r>
              <a:rPr lang="en-US" altLang="ja-JP" sz="38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38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最小二乗法</a:t>
            </a:r>
            <a:endParaRPr kumimoji="1" lang="ja-JP" altLang="en-US" sz="38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これ以降は読んでもよくわからないのでざっくりと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目的関数を</a:t>
            </a:r>
            <a:endParaRPr lang="en-US" altLang="ja-JP" sz="3200" b="1" dirty="0" smtClean="0"/>
          </a:p>
          <a:p>
            <a:r>
              <a:rPr lang="ja-JP" altLang="en-US" sz="3200" b="1" dirty="0" smtClean="0"/>
              <a:t>ベルマン残差</a:t>
            </a:r>
            <a:r>
              <a:rPr lang="en-US" altLang="ja-JP" sz="3200" b="1" dirty="0" smtClean="0"/>
              <a:t>(TD</a:t>
            </a:r>
            <a:r>
              <a:rPr lang="ja-JP" altLang="en-US" sz="3200" b="1" dirty="0" smtClean="0"/>
              <a:t>誤差を状態遷移確率に対して期待値をとったもの</a:t>
            </a:r>
            <a:r>
              <a:rPr lang="en-US" altLang="ja-JP" sz="3200" b="1" dirty="0" smtClean="0"/>
              <a:t>)</a:t>
            </a:r>
            <a:r>
              <a:rPr lang="ja-JP" altLang="en-US" sz="3200" b="1" dirty="0" smtClean="0"/>
              <a:t>の二乗</a:t>
            </a:r>
            <a:endParaRPr lang="en-US" altLang="ja-JP" sz="3200" b="1" dirty="0" smtClean="0"/>
          </a:p>
          <a:p>
            <a:r>
              <a:rPr lang="en-US" altLang="ja-JP" sz="3200" b="1" dirty="0" smtClean="0"/>
              <a:t>TD</a:t>
            </a:r>
            <a:r>
              <a:rPr lang="ja-JP" altLang="en-US" sz="3200" b="1" dirty="0" smtClean="0"/>
              <a:t>残差</a:t>
            </a:r>
            <a:r>
              <a:rPr lang="en-US" altLang="ja-JP" sz="3200" b="1" dirty="0" smtClean="0"/>
              <a:t>(TD</a:t>
            </a:r>
            <a:r>
              <a:rPr lang="ja-JP" altLang="en-US" sz="3200" b="1" dirty="0" smtClean="0"/>
              <a:t>誤差</a:t>
            </a:r>
            <a:r>
              <a:rPr lang="en-US" altLang="ja-JP" sz="3200" b="1" dirty="0" smtClean="0"/>
              <a:t>)</a:t>
            </a:r>
            <a:r>
              <a:rPr lang="ja-JP" altLang="en-US" sz="3200" b="1" dirty="0" smtClean="0"/>
              <a:t>の二乗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とする</a:t>
            </a: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⇒これで価値関数を近似できる！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03948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目的関数なしのアルゴリズム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6" t="6706" r="5582" b="53770"/>
          <a:stretch/>
        </p:blipFill>
        <p:spPr>
          <a:xfrm rot="16200000">
            <a:off x="2952721" y="-1472426"/>
            <a:ext cx="2760622" cy="81108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6" t="58898" r="43821" b="8158"/>
          <a:stretch/>
        </p:blipFill>
        <p:spPr>
          <a:xfrm rot="16200000">
            <a:off x="3037593" y="1229571"/>
            <a:ext cx="2590877" cy="778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663892" y="1754248"/>
            <a:ext cx="3034665" cy="512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節のまとめ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図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2975" y="1205941"/>
            <a:ext cx="2476500" cy="1923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050" b="1" dirty="0" smtClean="0"/>
              <a:t>Dynamic Programming(</a:t>
            </a:r>
            <a:r>
              <a:rPr lang="ja-JP" altLang="en-US" sz="1050" b="1" dirty="0" smtClean="0"/>
              <a:t>動的計画法</a:t>
            </a:r>
            <a:r>
              <a:rPr lang="en-US" altLang="ja-JP" sz="1050" b="1" dirty="0" smtClean="0"/>
              <a:t>)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188720" y="1663139"/>
            <a:ext cx="1989773" cy="2289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Bellman(</a:t>
            </a:r>
            <a:r>
              <a:rPr lang="ja-JP" altLang="en-US" sz="1050" b="1" dirty="0" smtClean="0"/>
              <a:t>最適</a:t>
            </a:r>
            <a:r>
              <a:rPr lang="en-US" altLang="ja-JP" sz="1050" b="1" dirty="0" smtClean="0"/>
              <a:t>)</a:t>
            </a:r>
            <a:r>
              <a:rPr lang="ja-JP" altLang="en-US" sz="1050" b="1" dirty="0" smtClean="0"/>
              <a:t>方程式</a:t>
            </a:r>
            <a:r>
              <a:rPr lang="en-US" altLang="ja-JP" sz="1050" b="1" dirty="0" smtClean="0"/>
              <a:t>(1.2)</a:t>
            </a:r>
          </a:p>
        </p:txBody>
      </p:sp>
      <p:cxnSp>
        <p:nvCxnSpPr>
          <p:cNvPr id="4" name="直線矢印コネクタ 3"/>
          <p:cNvCxnSpPr>
            <a:stCxn id="6" idx="2"/>
            <a:endCxn id="7" idx="0"/>
          </p:cNvCxnSpPr>
          <p:nvPr/>
        </p:nvCxnSpPr>
        <p:spPr>
          <a:xfrm>
            <a:off x="2181225" y="1398243"/>
            <a:ext cx="2382" cy="264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2181225" y="1434540"/>
            <a:ext cx="65341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式変形</a:t>
            </a:r>
            <a:endParaRPr lang="en-US" altLang="ja-JP" sz="1050" b="1" dirty="0" smtClean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1082992" y="1941880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V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2773680" y="1941880"/>
            <a:ext cx="58483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663892" y="2664758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257300" y="2576721"/>
            <a:ext cx="182118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基本的なアルゴリズム</a:t>
            </a:r>
            <a:r>
              <a:rPr lang="en-US" altLang="ja-JP" sz="1050" b="1" dirty="0" smtClean="0"/>
              <a:t>(1.3)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178493" y="2266607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3135632" y="234507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Bellman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オペレータ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(2.1.2)</a:t>
            </a:r>
          </a:p>
        </p:txBody>
      </p:sp>
      <p:cxnSp>
        <p:nvCxnSpPr>
          <p:cNvPr id="19" name="直線コネクタ 18"/>
          <p:cNvCxnSpPr>
            <a:stCxn id="9" idx="2"/>
            <a:endCxn id="7" idx="2"/>
          </p:cNvCxnSpPr>
          <p:nvPr/>
        </p:nvCxnSpPr>
        <p:spPr>
          <a:xfrm flipV="1">
            <a:off x="2181225" y="1892105"/>
            <a:ext cx="2382" cy="37450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stCxn id="12" idx="2"/>
          </p:cNvCxnSpPr>
          <p:nvPr/>
        </p:nvCxnSpPr>
        <p:spPr>
          <a:xfrm flipH="1" flipV="1">
            <a:off x="2181224" y="2755869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1082992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7" name="コンテンツ プレースホルダー 2"/>
          <p:cNvSpPr txBox="1">
            <a:spLocks/>
          </p:cNvSpPr>
          <p:nvPr/>
        </p:nvSpPr>
        <p:spPr>
          <a:xfrm>
            <a:off x="973931" y="3003934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9" name="コンテンツ プレースホルダー 2"/>
          <p:cNvSpPr txBox="1">
            <a:spLocks/>
          </p:cNvSpPr>
          <p:nvPr/>
        </p:nvSpPr>
        <p:spPr>
          <a:xfrm>
            <a:off x="2774633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30" name="コンテンツ プレースホルダー 2"/>
          <p:cNvSpPr txBox="1">
            <a:spLocks/>
          </p:cNvSpPr>
          <p:nvPr/>
        </p:nvSpPr>
        <p:spPr>
          <a:xfrm>
            <a:off x="2613183" y="3003934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3178493" y="3292099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3135632" y="3370565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価値関数の関数近似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37" name="角丸四角形 36"/>
          <p:cNvSpPr/>
          <p:nvPr/>
        </p:nvSpPr>
        <p:spPr>
          <a:xfrm>
            <a:off x="663891" y="3689991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コンテンツ プレースホルダー 2"/>
          <p:cNvSpPr txBox="1">
            <a:spLocks/>
          </p:cNvSpPr>
          <p:nvPr/>
        </p:nvSpPr>
        <p:spPr>
          <a:xfrm>
            <a:off x="1188720" y="3601954"/>
            <a:ext cx="1946912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関数近似器による学習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39" name="直線コネクタ 38"/>
          <p:cNvCxnSpPr>
            <a:stCxn id="37" idx="2"/>
          </p:cNvCxnSpPr>
          <p:nvPr/>
        </p:nvCxnSpPr>
        <p:spPr>
          <a:xfrm flipH="1" flipV="1">
            <a:off x="2181223" y="3781102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コンテンツ プレースホルダー 2"/>
          <p:cNvSpPr txBox="1">
            <a:spLocks/>
          </p:cNvSpPr>
          <p:nvPr/>
        </p:nvSpPr>
        <p:spPr>
          <a:xfrm>
            <a:off x="1082991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1" name="コンテンツ プレースホルダー 2"/>
          <p:cNvSpPr txBox="1">
            <a:spLocks/>
          </p:cNvSpPr>
          <p:nvPr/>
        </p:nvSpPr>
        <p:spPr>
          <a:xfrm>
            <a:off x="973930" y="4029167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2" name="コンテンツ プレースホルダー 2"/>
          <p:cNvSpPr txBox="1">
            <a:spLocks/>
          </p:cNvSpPr>
          <p:nvPr/>
        </p:nvSpPr>
        <p:spPr>
          <a:xfrm>
            <a:off x="2774632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43" name="コンテンツ プレースホルダー 2"/>
          <p:cNvSpPr txBox="1">
            <a:spLocks/>
          </p:cNvSpPr>
          <p:nvPr/>
        </p:nvSpPr>
        <p:spPr>
          <a:xfrm>
            <a:off x="2613182" y="4029167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44" name="直線矢印コネクタ 43"/>
          <p:cNvCxnSpPr/>
          <p:nvPr/>
        </p:nvCxnSpPr>
        <p:spPr>
          <a:xfrm>
            <a:off x="3178493" y="4329877"/>
            <a:ext cx="0" cy="297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コンテンツ プレースホルダー 2"/>
          <p:cNvSpPr txBox="1">
            <a:spLocks/>
          </p:cNvSpPr>
          <p:nvPr/>
        </p:nvSpPr>
        <p:spPr>
          <a:xfrm>
            <a:off x="3135632" y="440834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目的関数の</a:t>
            </a:r>
            <a:r>
              <a:rPr lang="ja-JP" altLang="en-US" sz="1050" b="1" dirty="0">
                <a:solidFill>
                  <a:srgbClr val="FF0000"/>
                </a:solidFill>
              </a:rPr>
              <a:t>追加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46" name="角丸四角形 45"/>
          <p:cNvSpPr/>
          <p:nvPr/>
        </p:nvSpPr>
        <p:spPr>
          <a:xfrm>
            <a:off x="663891" y="4715224"/>
            <a:ext cx="4433889" cy="205133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コンテンツ プレースホルダー 2"/>
          <p:cNvSpPr txBox="1">
            <a:spLocks/>
          </p:cNvSpPr>
          <p:nvPr/>
        </p:nvSpPr>
        <p:spPr>
          <a:xfrm>
            <a:off x="1188720" y="4627187"/>
            <a:ext cx="335280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関数近似器による目的関数最小化の学習 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49" name="直線コネクタ 48"/>
          <p:cNvCxnSpPr/>
          <p:nvPr/>
        </p:nvCxnSpPr>
        <p:spPr>
          <a:xfrm flipV="1">
            <a:off x="3569747" y="4877734"/>
            <a:ext cx="1" cy="178788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コンテンツ プレースホルダー 2"/>
          <p:cNvSpPr txBox="1">
            <a:spLocks/>
          </p:cNvSpPr>
          <p:nvPr/>
        </p:nvSpPr>
        <p:spPr>
          <a:xfrm>
            <a:off x="789145" y="4919402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◆勾配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52" name="コンテンツ プレースホルダー 2"/>
          <p:cNvSpPr txBox="1">
            <a:spLocks/>
          </p:cNvSpPr>
          <p:nvPr/>
        </p:nvSpPr>
        <p:spPr>
          <a:xfrm>
            <a:off x="789145" y="5381947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53" name="コンテンツ プレースホルダー 2"/>
          <p:cNvSpPr txBox="1">
            <a:spLocks/>
          </p:cNvSpPr>
          <p:nvPr/>
        </p:nvSpPr>
        <p:spPr>
          <a:xfrm>
            <a:off x="946307" y="5120794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</a:t>
            </a:r>
          </a:p>
        </p:txBody>
      </p:sp>
      <p:sp>
        <p:nvSpPr>
          <p:cNvPr id="54" name="コンテンツ プレースホルダー 2"/>
          <p:cNvSpPr txBox="1">
            <a:spLocks/>
          </p:cNvSpPr>
          <p:nvPr/>
        </p:nvSpPr>
        <p:spPr>
          <a:xfrm>
            <a:off x="946307" y="5574249"/>
            <a:ext cx="149971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(</a:t>
            </a:r>
            <a:r>
              <a:rPr lang="ja-JP" altLang="en-US" sz="1050" b="1" dirty="0" smtClean="0"/>
              <a:t>射影</a:t>
            </a:r>
            <a:r>
              <a:rPr lang="en-US" altLang="ja-JP" sz="1050" b="1" dirty="0" smtClean="0"/>
              <a:t>)Bellman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5" name="コンテンツ プレースホルダー 2"/>
          <p:cNvSpPr txBox="1">
            <a:spLocks/>
          </p:cNvSpPr>
          <p:nvPr/>
        </p:nvSpPr>
        <p:spPr>
          <a:xfrm>
            <a:off x="2371964" y="5583339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6" name="コンテンツ プレースホルダー 2"/>
          <p:cNvSpPr txBox="1">
            <a:spLocks/>
          </p:cNvSpPr>
          <p:nvPr/>
        </p:nvSpPr>
        <p:spPr>
          <a:xfrm>
            <a:off x="2521744" y="578676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・操作不変法</a:t>
            </a:r>
            <a:endParaRPr lang="en-US" altLang="ja-JP" sz="1050" b="1" dirty="0" smtClean="0"/>
          </a:p>
        </p:txBody>
      </p:sp>
      <p:sp>
        <p:nvSpPr>
          <p:cNvPr id="57" name="コンテンツ プレースホルダー 2"/>
          <p:cNvSpPr txBox="1">
            <a:spLocks/>
          </p:cNvSpPr>
          <p:nvPr/>
        </p:nvSpPr>
        <p:spPr>
          <a:xfrm>
            <a:off x="2529842" y="5965717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</a:p>
        </p:txBody>
      </p:sp>
      <p:sp>
        <p:nvSpPr>
          <p:cNvPr id="58" name="コンテンツ プレースホルダー 2"/>
          <p:cNvSpPr txBox="1">
            <a:spLocks/>
          </p:cNvSpPr>
          <p:nvPr/>
        </p:nvSpPr>
        <p:spPr>
          <a:xfrm>
            <a:off x="2521744" y="6155793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R-LSTD</a:t>
            </a:r>
          </a:p>
        </p:txBody>
      </p:sp>
      <p:sp>
        <p:nvSpPr>
          <p:cNvPr id="59" name="コンテンツ プレースホルダー 2"/>
          <p:cNvSpPr txBox="1">
            <a:spLocks/>
          </p:cNvSpPr>
          <p:nvPr/>
        </p:nvSpPr>
        <p:spPr>
          <a:xfrm>
            <a:off x="2529842" y="634809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LSTD(λ)</a:t>
            </a: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2529842" y="651573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err="1" smtClean="0"/>
              <a:t>iLSTD</a:t>
            </a:r>
            <a:endParaRPr lang="en-US" altLang="ja-JP" sz="1050" b="1" dirty="0" smtClean="0"/>
          </a:p>
        </p:txBody>
      </p:sp>
      <p:sp>
        <p:nvSpPr>
          <p:cNvPr id="62" name="コンテンツ プレースホルダー 2"/>
          <p:cNvSpPr txBox="1">
            <a:spLocks/>
          </p:cNvSpPr>
          <p:nvPr/>
        </p:nvSpPr>
        <p:spPr>
          <a:xfrm>
            <a:off x="1071312" y="577921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BRM</a:t>
            </a:r>
          </a:p>
        </p:txBody>
      </p:sp>
      <p:sp>
        <p:nvSpPr>
          <p:cNvPr id="63" name="コンテンツ プレースホルダー 2"/>
          <p:cNvSpPr txBox="1">
            <a:spLocks/>
          </p:cNvSpPr>
          <p:nvPr/>
        </p:nvSpPr>
        <p:spPr>
          <a:xfrm>
            <a:off x="1079410" y="5958164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RG</a:t>
            </a:r>
          </a:p>
        </p:txBody>
      </p:sp>
      <p:sp>
        <p:nvSpPr>
          <p:cNvPr id="64" name="コンテンツ プレースホルダー 2"/>
          <p:cNvSpPr txBox="1">
            <a:spLocks/>
          </p:cNvSpPr>
          <p:nvPr/>
        </p:nvSpPr>
        <p:spPr>
          <a:xfrm>
            <a:off x="1071312" y="614824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GTD2</a:t>
            </a:r>
          </a:p>
        </p:txBody>
      </p:sp>
      <p:sp>
        <p:nvSpPr>
          <p:cNvPr id="65" name="コンテンツ プレースホルダー 2"/>
          <p:cNvSpPr txBox="1">
            <a:spLocks/>
          </p:cNvSpPr>
          <p:nvPr/>
        </p:nvSpPr>
        <p:spPr>
          <a:xfrm>
            <a:off x="1079410" y="634054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TDC</a:t>
            </a:r>
          </a:p>
        </p:txBody>
      </p:sp>
      <p:sp>
        <p:nvSpPr>
          <p:cNvPr id="66" name="コンテンツ プレースホルダー 2"/>
          <p:cNvSpPr txBox="1">
            <a:spLocks/>
          </p:cNvSpPr>
          <p:nvPr/>
        </p:nvSpPr>
        <p:spPr>
          <a:xfrm>
            <a:off x="1079410" y="650818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LSPE(λ)</a:t>
            </a:r>
          </a:p>
        </p:txBody>
      </p:sp>
      <p:sp>
        <p:nvSpPr>
          <p:cNvPr id="67" name="コンテンツ プレースホルダー 2"/>
          <p:cNvSpPr txBox="1">
            <a:spLocks/>
          </p:cNvSpPr>
          <p:nvPr/>
        </p:nvSpPr>
        <p:spPr>
          <a:xfrm>
            <a:off x="3549267" y="4954141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68" name="コンテンツ プレースホルダー 2"/>
          <p:cNvSpPr txBox="1">
            <a:spLocks/>
          </p:cNvSpPr>
          <p:nvPr/>
        </p:nvSpPr>
        <p:spPr>
          <a:xfrm>
            <a:off x="3706429" y="5147445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69" name="コンテンツ プレースホルダー 2"/>
          <p:cNvSpPr txBox="1">
            <a:spLocks/>
          </p:cNvSpPr>
          <p:nvPr/>
        </p:nvSpPr>
        <p:spPr>
          <a:xfrm>
            <a:off x="3831434" y="535240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  <a:r>
              <a:rPr lang="en-US" altLang="ja-JP" sz="1050" b="1" dirty="0"/>
              <a:t>Q</a:t>
            </a:r>
            <a:endParaRPr lang="en-US" altLang="ja-JP" sz="1050" b="1" dirty="0" smtClean="0"/>
          </a:p>
        </p:txBody>
      </p:sp>
      <p:sp>
        <p:nvSpPr>
          <p:cNvPr id="70" name="コンテンツ プレースホルダー 2"/>
          <p:cNvSpPr txBox="1">
            <a:spLocks/>
          </p:cNvSpPr>
          <p:nvPr/>
        </p:nvSpPr>
        <p:spPr>
          <a:xfrm>
            <a:off x="3839532" y="553136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LSPI</a:t>
            </a:r>
          </a:p>
        </p:txBody>
      </p: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3831434" y="5721436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GQ</a:t>
            </a:r>
          </a:p>
        </p:txBody>
      </p:sp>
      <p:sp>
        <p:nvSpPr>
          <p:cNvPr id="72" name="コンテンツ プレースホルダー 2"/>
          <p:cNvSpPr txBox="1">
            <a:spLocks/>
          </p:cNvSpPr>
          <p:nvPr/>
        </p:nvSpPr>
        <p:spPr>
          <a:xfrm>
            <a:off x="3839532" y="591373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greedy-GQ</a:t>
            </a:r>
          </a:p>
        </p:txBody>
      </p:sp>
      <p:sp>
        <p:nvSpPr>
          <p:cNvPr id="73" name="コンテンツ プレースホルダー 2"/>
          <p:cNvSpPr txBox="1">
            <a:spLocks/>
          </p:cNvSpPr>
          <p:nvPr/>
        </p:nvSpPr>
        <p:spPr>
          <a:xfrm>
            <a:off x="3839532" y="608137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fitted Q</a:t>
            </a:r>
          </a:p>
        </p:txBody>
      </p:sp>
      <p:sp>
        <p:nvSpPr>
          <p:cNvPr id="74" name="コンテンツ プレースホルダー 2"/>
          <p:cNvSpPr txBox="1">
            <a:spLocks/>
          </p:cNvSpPr>
          <p:nvPr/>
        </p:nvSpPr>
        <p:spPr>
          <a:xfrm>
            <a:off x="7016116" y="1199446"/>
            <a:ext cx="3246119" cy="198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Decision Process(MDP)(1.2)</a:t>
            </a:r>
          </a:p>
        </p:txBody>
      </p:sp>
      <p:cxnSp>
        <p:nvCxnSpPr>
          <p:cNvPr id="76" name="直線矢印コネクタ 75"/>
          <p:cNvCxnSpPr>
            <a:stCxn id="74" idx="1"/>
            <a:endCxn id="6" idx="3"/>
          </p:cNvCxnSpPr>
          <p:nvPr/>
        </p:nvCxnSpPr>
        <p:spPr>
          <a:xfrm flipH="1">
            <a:off x="3419475" y="1298845"/>
            <a:ext cx="3596641" cy="3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コンテンツ プレースホルダー 2"/>
          <p:cNvSpPr txBox="1">
            <a:spLocks/>
          </p:cNvSpPr>
          <p:nvPr/>
        </p:nvSpPr>
        <p:spPr>
          <a:xfrm>
            <a:off x="3796502" y="1091334"/>
            <a:ext cx="248197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/>
              <a:t>環境</a:t>
            </a:r>
            <a:r>
              <a:rPr lang="ja-JP" altLang="en-US" sz="1050" b="1" dirty="0" smtClean="0"/>
              <a:t>の情報がすべて既知のときの解法</a:t>
            </a:r>
            <a:endParaRPr lang="en-US" altLang="ja-JP" sz="1050" b="1" dirty="0" smtClean="0"/>
          </a:p>
        </p:txBody>
      </p:sp>
      <p:sp>
        <p:nvSpPr>
          <p:cNvPr id="78" name="コンテンツ プレースホルダー 2"/>
          <p:cNvSpPr txBox="1">
            <a:spLocks/>
          </p:cNvSpPr>
          <p:nvPr/>
        </p:nvSpPr>
        <p:spPr>
          <a:xfrm>
            <a:off x="7016116" y="1912592"/>
            <a:ext cx="324611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Reward Process(MRP)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0" name="直線矢印コネクタ 79"/>
          <p:cNvCxnSpPr/>
          <p:nvPr/>
        </p:nvCxnSpPr>
        <p:spPr>
          <a:xfrm>
            <a:off x="8225791" y="1405964"/>
            <a:ext cx="0" cy="514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コンテンツ プレースホルダー 2"/>
          <p:cNvSpPr txBox="1">
            <a:spLocks/>
          </p:cNvSpPr>
          <p:nvPr/>
        </p:nvSpPr>
        <p:spPr>
          <a:xfrm>
            <a:off x="4078131" y="1782708"/>
            <a:ext cx="2524600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</a:t>
            </a:r>
            <a:r>
              <a:rPr lang="ja-JP" altLang="en-US" sz="1050" b="1" dirty="0">
                <a:solidFill>
                  <a:srgbClr val="FF0000"/>
                </a:solidFill>
              </a:rPr>
              <a:t>関数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の考え方を持ってくる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4" name="直線矢印コネクタ 83"/>
          <p:cNvCxnSpPr>
            <a:stCxn id="9" idx="3"/>
            <a:endCxn id="78" idx="1"/>
          </p:cNvCxnSpPr>
          <p:nvPr/>
        </p:nvCxnSpPr>
        <p:spPr>
          <a:xfrm flipV="1">
            <a:off x="3698557" y="2008743"/>
            <a:ext cx="3317559" cy="1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コンテンツ プレースホルダー 2"/>
          <p:cNvSpPr txBox="1">
            <a:spLocks/>
          </p:cNvSpPr>
          <p:nvPr/>
        </p:nvSpPr>
        <p:spPr>
          <a:xfrm>
            <a:off x="8328659" y="1574386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>
                <a:solidFill>
                  <a:srgbClr val="FF0000"/>
                </a:solidFill>
              </a:rPr>
              <a:t>行動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について周辺化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8225791" y="2135392"/>
            <a:ext cx="0" cy="5309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コンテンツ プレースホルダー 2"/>
          <p:cNvSpPr txBox="1">
            <a:spLocks/>
          </p:cNvSpPr>
          <p:nvPr/>
        </p:nvSpPr>
        <p:spPr>
          <a:xfrm>
            <a:off x="7212331" y="2635831"/>
            <a:ext cx="3246119" cy="208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セミパラメトリックモデル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en-US" altLang="ja-JP" sz="1050" b="1" dirty="0">
                <a:solidFill>
                  <a:srgbClr val="FF0000"/>
                </a:solidFill>
              </a:rPr>
              <a:t>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sp>
        <p:nvSpPr>
          <p:cNvPr id="94" name="コンテンツ プレースホルダー 2"/>
          <p:cNvSpPr txBox="1">
            <a:spLocks/>
          </p:cNvSpPr>
          <p:nvPr/>
        </p:nvSpPr>
        <p:spPr>
          <a:xfrm>
            <a:off x="8328659" y="2208015"/>
            <a:ext cx="3645168" cy="312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知りたいパラメータ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θ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と知る必要のないパラメータ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攪乱パラメータ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)ξ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で価値関数をモデル誤差なく関数化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コンテンツ プレースホルダー 2"/>
              <p:cNvSpPr txBox="1">
                <a:spLocks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を推定できる形にする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(2.1.4),(2.1.5)</a:t>
                </a:r>
              </a:p>
            </p:txBody>
          </p:sp>
        </mc:Choice>
        <mc:Fallback xmlns="">
          <p:sp>
            <p:nvSpPr>
              <p:cNvPr id="9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  <a:blipFill>
                <a:blip r:embed="rId2"/>
                <a:stretch>
                  <a:fillRect t="-1667"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コンテンツ プレースホルダー 2"/>
          <p:cNvSpPr txBox="1">
            <a:spLocks/>
          </p:cNvSpPr>
          <p:nvPr/>
        </p:nvSpPr>
        <p:spPr>
          <a:xfrm>
            <a:off x="7659768" y="3413712"/>
            <a:ext cx="1132045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050" b="1" dirty="0" smtClean="0"/>
          </a:p>
        </p:txBody>
      </p:sp>
      <p:cxnSp>
        <p:nvCxnSpPr>
          <p:cNvPr id="111" name="直線矢印コネクタ 110"/>
          <p:cNvCxnSpPr/>
          <p:nvPr/>
        </p:nvCxnSpPr>
        <p:spPr>
          <a:xfrm>
            <a:off x="8225791" y="2877772"/>
            <a:ext cx="0" cy="553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8225791" y="3626749"/>
            <a:ext cx="0" cy="319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コンテンツ プレースホルダー 2"/>
          <p:cNvSpPr txBox="1">
            <a:spLocks/>
          </p:cNvSpPr>
          <p:nvPr/>
        </p:nvSpPr>
        <p:spPr>
          <a:xfrm>
            <a:off x="8328659" y="3665396"/>
            <a:ext cx="1933576" cy="204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Marko</a:t>
            </a:r>
            <a:r>
              <a:rPr lang="en-US" altLang="ja-JP" sz="1050" b="1" dirty="0">
                <a:solidFill>
                  <a:srgbClr val="FF0000"/>
                </a:solidFill>
              </a:rPr>
              <a:t>v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時系列に拡張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sp>
        <p:nvSpPr>
          <p:cNvPr id="120" name="コンテンツ プレースホルダー 2"/>
          <p:cNvSpPr txBox="1">
            <a:spLocks/>
          </p:cNvSpPr>
          <p:nvPr/>
        </p:nvSpPr>
        <p:spPr>
          <a:xfrm>
            <a:off x="7016116" y="3966760"/>
            <a:ext cx="298918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/>
              <a:t>マルチンゲール</a:t>
            </a: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1" name="直線矢印コネクタ 120"/>
          <p:cNvCxnSpPr/>
          <p:nvPr/>
        </p:nvCxnSpPr>
        <p:spPr>
          <a:xfrm>
            <a:off x="8225791" y="4186443"/>
            <a:ext cx="0" cy="326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コンテンツ プレースホルダー 2"/>
              <p:cNvSpPr txBox="1">
                <a:spLocks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1050" b="1" dirty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>
                    <a:solidFill>
                      <a:srgbClr val="FF0000"/>
                    </a:solidFill>
                  </a:rPr>
                  <a:t>を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推定する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(2.1.4),(2.1.5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)</a:t>
                </a:r>
                <a:endParaRPr lang="en-US" altLang="ja-JP" sz="105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  <a:blipFill>
                <a:blip r:embed="rId3"/>
                <a:stretch>
                  <a:fillRect t="-3030" b="-393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コンテンツ プレースホルダー 2"/>
          <p:cNvSpPr txBox="1">
            <a:spLocks/>
          </p:cNvSpPr>
          <p:nvPr/>
        </p:nvSpPr>
        <p:spPr>
          <a:xfrm>
            <a:off x="7593091" y="4523677"/>
            <a:ext cx="163663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050" b="1" dirty="0" smtClean="0"/>
              <a:t>M</a:t>
            </a:r>
            <a:r>
              <a:rPr lang="ja-JP" altLang="en-US" sz="1050" b="1" dirty="0" smtClean="0"/>
              <a:t>推定量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9" name="カギ線コネクタ 128"/>
          <p:cNvCxnSpPr>
            <a:stCxn id="123" idx="2"/>
            <a:endCxn id="46" idx="3"/>
          </p:cNvCxnSpPr>
          <p:nvPr/>
        </p:nvCxnSpPr>
        <p:spPr>
          <a:xfrm rot="5400000">
            <a:off x="6252505" y="3581990"/>
            <a:ext cx="1004178" cy="331362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カギ線コネクタ 136"/>
          <p:cNvCxnSpPr/>
          <p:nvPr/>
        </p:nvCxnSpPr>
        <p:spPr>
          <a:xfrm rot="5400000" flipH="1">
            <a:off x="5604987" y="2106506"/>
            <a:ext cx="733182" cy="4527235"/>
          </a:xfrm>
          <a:prstGeom prst="bentConnector4">
            <a:avLst>
              <a:gd name="adj1" fmla="val -115199"/>
              <a:gd name="adj2" fmla="val 59038"/>
            </a:avLst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コンテンツ プレースホルダー 2"/>
          <p:cNvSpPr txBox="1">
            <a:spLocks/>
          </p:cNvSpPr>
          <p:nvPr/>
        </p:nvSpPr>
        <p:spPr>
          <a:xfrm>
            <a:off x="6038335" y="5803104"/>
            <a:ext cx="3258145" cy="21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既存の方策評価と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M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推定量は対応関係にある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(2.1.6)</a:t>
            </a:r>
          </a:p>
        </p:txBody>
      </p:sp>
      <p:cxnSp>
        <p:nvCxnSpPr>
          <p:cNvPr id="144" name="直線矢印コネクタ 143"/>
          <p:cNvCxnSpPr/>
          <p:nvPr/>
        </p:nvCxnSpPr>
        <p:spPr>
          <a:xfrm flipH="1" flipV="1">
            <a:off x="9028497" y="4736715"/>
            <a:ext cx="516982" cy="313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コンテンツ プレースホルダー 2"/>
          <p:cNvSpPr txBox="1">
            <a:spLocks/>
          </p:cNvSpPr>
          <p:nvPr/>
        </p:nvSpPr>
        <p:spPr>
          <a:xfrm>
            <a:off x="8835390" y="5082597"/>
            <a:ext cx="3075931" cy="36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推定精度を求めることができ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, 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最適な推定精度を実現する関数形を求めることができる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81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コンテンツ プレースホルダー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07" t="6260" r="3174" b="50738"/>
          <a:stretch/>
        </p:blipFill>
        <p:spPr>
          <a:xfrm rot="16031328">
            <a:off x="2865870" y="-1220283"/>
            <a:ext cx="3381523" cy="7929071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2.1.3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近似手法まとめ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2" t="7897" r="56634" b="54960"/>
          <a:stretch/>
        </p:blipFill>
        <p:spPr>
          <a:xfrm rot="16200000">
            <a:off x="3194060" y="1970860"/>
            <a:ext cx="2390325" cy="7383954"/>
          </a:xfrm>
          <a:prstGeom prst="rect">
            <a:avLst/>
          </a:prstGeom>
        </p:spPr>
      </p:pic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8599320" y="1169773"/>
            <a:ext cx="3116430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b="1" dirty="0" smtClean="0"/>
              <a:t>方策オン</a:t>
            </a:r>
            <a:r>
              <a:rPr lang="en-US" altLang="ja-JP" sz="3200" b="1" dirty="0" smtClean="0"/>
              <a:t>/</a:t>
            </a:r>
            <a:r>
              <a:rPr lang="ja-JP" altLang="en-US" sz="3200" b="1" dirty="0" smtClean="0"/>
              <a:t>オフ両方で収束の保証がある</a:t>
            </a:r>
            <a:endParaRPr lang="en-US" altLang="ja-JP" sz="3200" b="1" dirty="0" smtClean="0"/>
          </a:p>
          <a:p>
            <a:r>
              <a:rPr lang="ja-JP" altLang="en-US" sz="3200" b="1" dirty="0"/>
              <a:t>非線形</a:t>
            </a:r>
            <a:r>
              <a:rPr lang="ja-JP" altLang="en-US" sz="3200" b="1" dirty="0" smtClean="0"/>
              <a:t>の関数近似でも収束の保証がある</a:t>
            </a:r>
            <a:endParaRPr lang="en-US" altLang="ja-JP" sz="3200" b="1" dirty="0" smtClean="0"/>
          </a:p>
          <a:p>
            <a:r>
              <a:rPr lang="ja-JP" altLang="en-US" sz="3200" b="1" dirty="0"/>
              <a:t>収束</a:t>
            </a:r>
            <a:r>
              <a:rPr lang="ja-JP" altLang="en-US" sz="3200" b="1" dirty="0" smtClean="0"/>
              <a:t>の保証があるものが多い</a:t>
            </a:r>
            <a:endParaRPr lang="en-US" altLang="ja-JP" sz="3200" b="1" dirty="0" smtClean="0"/>
          </a:p>
        </p:txBody>
      </p:sp>
      <p:sp>
        <p:nvSpPr>
          <p:cNvPr id="13" name="正方形/長方形 12"/>
          <p:cNvSpPr/>
          <p:nvPr/>
        </p:nvSpPr>
        <p:spPr>
          <a:xfrm>
            <a:off x="1747157" y="1828800"/>
            <a:ext cx="1665514" cy="2473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2265276" y="6106886"/>
            <a:ext cx="1849523" cy="611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265276" y="5224561"/>
            <a:ext cx="1849523" cy="6111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3412671" y="2631051"/>
            <a:ext cx="2579915" cy="536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652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3039761"/>
            <a:ext cx="12192000" cy="751575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セミパラメトリック統計学習に基づく定式化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61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663892" y="1754248"/>
            <a:ext cx="3034665" cy="512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章のまとめ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図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2975" y="1205941"/>
            <a:ext cx="2476500" cy="1923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050" b="1" dirty="0" smtClean="0"/>
              <a:t>Dynamic Programming(</a:t>
            </a:r>
            <a:r>
              <a:rPr lang="ja-JP" altLang="en-US" sz="1050" b="1" dirty="0" smtClean="0"/>
              <a:t>動的計画法</a:t>
            </a:r>
            <a:r>
              <a:rPr lang="en-US" altLang="ja-JP" sz="1050" b="1" dirty="0" smtClean="0"/>
              <a:t>)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188720" y="1663139"/>
            <a:ext cx="1989773" cy="2289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Bellman(</a:t>
            </a:r>
            <a:r>
              <a:rPr lang="ja-JP" altLang="en-US" sz="1050" b="1" dirty="0" smtClean="0"/>
              <a:t>最適</a:t>
            </a:r>
            <a:r>
              <a:rPr lang="en-US" altLang="ja-JP" sz="1050" b="1" dirty="0" smtClean="0"/>
              <a:t>)</a:t>
            </a:r>
            <a:r>
              <a:rPr lang="ja-JP" altLang="en-US" sz="1050" b="1" dirty="0" smtClean="0"/>
              <a:t>方程式</a:t>
            </a:r>
            <a:r>
              <a:rPr lang="en-US" altLang="ja-JP" sz="1050" b="1" dirty="0" smtClean="0"/>
              <a:t>(1.2)</a:t>
            </a:r>
          </a:p>
        </p:txBody>
      </p:sp>
      <p:cxnSp>
        <p:nvCxnSpPr>
          <p:cNvPr id="4" name="直線矢印コネクタ 3"/>
          <p:cNvCxnSpPr>
            <a:stCxn id="6" idx="2"/>
            <a:endCxn id="7" idx="0"/>
          </p:cNvCxnSpPr>
          <p:nvPr/>
        </p:nvCxnSpPr>
        <p:spPr>
          <a:xfrm>
            <a:off x="2181225" y="1398243"/>
            <a:ext cx="2382" cy="264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2181225" y="1434540"/>
            <a:ext cx="65341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式変形</a:t>
            </a:r>
            <a:endParaRPr lang="en-US" altLang="ja-JP" sz="1050" b="1" dirty="0" smtClean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1082992" y="1941880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V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2773680" y="1941880"/>
            <a:ext cx="58483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663892" y="2664758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257300" y="2576721"/>
            <a:ext cx="182118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基本的なアルゴリズム</a:t>
            </a:r>
            <a:r>
              <a:rPr lang="en-US" altLang="ja-JP" sz="1050" b="1" dirty="0" smtClean="0"/>
              <a:t>(1.3)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178493" y="2266607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3135632" y="234507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Bellman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オペレータ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(2.1.2)</a:t>
            </a:r>
          </a:p>
        </p:txBody>
      </p:sp>
      <p:cxnSp>
        <p:nvCxnSpPr>
          <p:cNvPr id="19" name="直線コネクタ 18"/>
          <p:cNvCxnSpPr>
            <a:stCxn id="9" idx="2"/>
            <a:endCxn id="7" idx="2"/>
          </p:cNvCxnSpPr>
          <p:nvPr/>
        </p:nvCxnSpPr>
        <p:spPr>
          <a:xfrm flipV="1">
            <a:off x="2181225" y="1892105"/>
            <a:ext cx="2382" cy="37450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stCxn id="12" idx="2"/>
          </p:cNvCxnSpPr>
          <p:nvPr/>
        </p:nvCxnSpPr>
        <p:spPr>
          <a:xfrm flipH="1" flipV="1">
            <a:off x="2181224" y="2755869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1082992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7" name="コンテンツ プレースホルダー 2"/>
          <p:cNvSpPr txBox="1">
            <a:spLocks/>
          </p:cNvSpPr>
          <p:nvPr/>
        </p:nvSpPr>
        <p:spPr>
          <a:xfrm>
            <a:off x="973931" y="3003934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9" name="コンテンツ プレースホルダー 2"/>
          <p:cNvSpPr txBox="1">
            <a:spLocks/>
          </p:cNvSpPr>
          <p:nvPr/>
        </p:nvSpPr>
        <p:spPr>
          <a:xfrm>
            <a:off x="2774633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30" name="コンテンツ プレースホルダー 2"/>
          <p:cNvSpPr txBox="1">
            <a:spLocks/>
          </p:cNvSpPr>
          <p:nvPr/>
        </p:nvSpPr>
        <p:spPr>
          <a:xfrm>
            <a:off x="2613183" y="3003934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3178493" y="3292099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3135632" y="3370565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価値関数の関数近似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37" name="角丸四角形 36"/>
          <p:cNvSpPr/>
          <p:nvPr/>
        </p:nvSpPr>
        <p:spPr>
          <a:xfrm>
            <a:off x="663891" y="3689991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コンテンツ プレースホルダー 2"/>
          <p:cNvSpPr txBox="1">
            <a:spLocks/>
          </p:cNvSpPr>
          <p:nvPr/>
        </p:nvSpPr>
        <p:spPr>
          <a:xfrm>
            <a:off x="1188720" y="3601954"/>
            <a:ext cx="1946912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関数近似器による学習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39" name="直線コネクタ 38"/>
          <p:cNvCxnSpPr>
            <a:stCxn id="37" idx="2"/>
          </p:cNvCxnSpPr>
          <p:nvPr/>
        </p:nvCxnSpPr>
        <p:spPr>
          <a:xfrm flipH="1" flipV="1">
            <a:off x="2181223" y="3781102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コンテンツ プレースホルダー 2"/>
          <p:cNvSpPr txBox="1">
            <a:spLocks/>
          </p:cNvSpPr>
          <p:nvPr/>
        </p:nvSpPr>
        <p:spPr>
          <a:xfrm>
            <a:off x="1082991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1" name="コンテンツ プレースホルダー 2"/>
          <p:cNvSpPr txBox="1">
            <a:spLocks/>
          </p:cNvSpPr>
          <p:nvPr/>
        </p:nvSpPr>
        <p:spPr>
          <a:xfrm>
            <a:off x="973930" y="4029167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2" name="コンテンツ プレースホルダー 2"/>
          <p:cNvSpPr txBox="1">
            <a:spLocks/>
          </p:cNvSpPr>
          <p:nvPr/>
        </p:nvSpPr>
        <p:spPr>
          <a:xfrm>
            <a:off x="2774632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43" name="コンテンツ プレースホルダー 2"/>
          <p:cNvSpPr txBox="1">
            <a:spLocks/>
          </p:cNvSpPr>
          <p:nvPr/>
        </p:nvSpPr>
        <p:spPr>
          <a:xfrm>
            <a:off x="2613182" y="4029167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44" name="直線矢印コネクタ 43"/>
          <p:cNvCxnSpPr/>
          <p:nvPr/>
        </p:nvCxnSpPr>
        <p:spPr>
          <a:xfrm>
            <a:off x="3178493" y="4329877"/>
            <a:ext cx="0" cy="297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コンテンツ プレースホルダー 2"/>
          <p:cNvSpPr txBox="1">
            <a:spLocks/>
          </p:cNvSpPr>
          <p:nvPr/>
        </p:nvSpPr>
        <p:spPr>
          <a:xfrm>
            <a:off x="3135632" y="440834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目的関数の</a:t>
            </a:r>
            <a:r>
              <a:rPr lang="ja-JP" altLang="en-US" sz="1050" b="1" dirty="0">
                <a:solidFill>
                  <a:srgbClr val="FF0000"/>
                </a:solidFill>
              </a:rPr>
              <a:t>追加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46" name="角丸四角形 45"/>
          <p:cNvSpPr/>
          <p:nvPr/>
        </p:nvSpPr>
        <p:spPr>
          <a:xfrm>
            <a:off x="663891" y="4715224"/>
            <a:ext cx="4433889" cy="205133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コンテンツ プレースホルダー 2"/>
          <p:cNvSpPr txBox="1">
            <a:spLocks/>
          </p:cNvSpPr>
          <p:nvPr/>
        </p:nvSpPr>
        <p:spPr>
          <a:xfrm>
            <a:off x="1188720" y="4627187"/>
            <a:ext cx="335280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関数近似器による目的関数最小化の学習 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49" name="直線コネクタ 48"/>
          <p:cNvCxnSpPr/>
          <p:nvPr/>
        </p:nvCxnSpPr>
        <p:spPr>
          <a:xfrm flipV="1">
            <a:off x="3569747" y="4877734"/>
            <a:ext cx="1" cy="178788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コンテンツ プレースホルダー 2"/>
          <p:cNvSpPr txBox="1">
            <a:spLocks/>
          </p:cNvSpPr>
          <p:nvPr/>
        </p:nvSpPr>
        <p:spPr>
          <a:xfrm>
            <a:off x="789145" y="4919402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◆勾配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52" name="コンテンツ プレースホルダー 2"/>
          <p:cNvSpPr txBox="1">
            <a:spLocks/>
          </p:cNvSpPr>
          <p:nvPr/>
        </p:nvSpPr>
        <p:spPr>
          <a:xfrm>
            <a:off x="789145" y="5381947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53" name="コンテンツ プレースホルダー 2"/>
          <p:cNvSpPr txBox="1">
            <a:spLocks/>
          </p:cNvSpPr>
          <p:nvPr/>
        </p:nvSpPr>
        <p:spPr>
          <a:xfrm>
            <a:off x="946307" y="5120794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</a:t>
            </a:r>
          </a:p>
        </p:txBody>
      </p:sp>
      <p:sp>
        <p:nvSpPr>
          <p:cNvPr id="54" name="コンテンツ プレースホルダー 2"/>
          <p:cNvSpPr txBox="1">
            <a:spLocks/>
          </p:cNvSpPr>
          <p:nvPr/>
        </p:nvSpPr>
        <p:spPr>
          <a:xfrm>
            <a:off x="946307" y="5574249"/>
            <a:ext cx="149971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(</a:t>
            </a:r>
            <a:r>
              <a:rPr lang="ja-JP" altLang="en-US" sz="1050" b="1" dirty="0" smtClean="0"/>
              <a:t>射影</a:t>
            </a:r>
            <a:r>
              <a:rPr lang="en-US" altLang="ja-JP" sz="1050" b="1" dirty="0" smtClean="0"/>
              <a:t>)Bellman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5" name="コンテンツ プレースホルダー 2"/>
          <p:cNvSpPr txBox="1">
            <a:spLocks/>
          </p:cNvSpPr>
          <p:nvPr/>
        </p:nvSpPr>
        <p:spPr>
          <a:xfrm>
            <a:off x="2371964" y="5583339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6" name="コンテンツ プレースホルダー 2"/>
          <p:cNvSpPr txBox="1">
            <a:spLocks/>
          </p:cNvSpPr>
          <p:nvPr/>
        </p:nvSpPr>
        <p:spPr>
          <a:xfrm>
            <a:off x="2521744" y="578676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・操作不変法</a:t>
            </a:r>
            <a:endParaRPr lang="en-US" altLang="ja-JP" sz="1050" b="1" dirty="0" smtClean="0"/>
          </a:p>
        </p:txBody>
      </p:sp>
      <p:sp>
        <p:nvSpPr>
          <p:cNvPr id="57" name="コンテンツ プレースホルダー 2"/>
          <p:cNvSpPr txBox="1">
            <a:spLocks/>
          </p:cNvSpPr>
          <p:nvPr/>
        </p:nvSpPr>
        <p:spPr>
          <a:xfrm>
            <a:off x="2529842" y="5965717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</a:p>
        </p:txBody>
      </p:sp>
      <p:sp>
        <p:nvSpPr>
          <p:cNvPr id="58" name="コンテンツ プレースホルダー 2"/>
          <p:cNvSpPr txBox="1">
            <a:spLocks/>
          </p:cNvSpPr>
          <p:nvPr/>
        </p:nvSpPr>
        <p:spPr>
          <a:xfrm>
            <a:off x="2521744" y="6155793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R-LSTD</a:t>
            </a:r>
          </a:p>
        </p:txBody>
      </p:sp>
      <p:sp>
        <p:nvSpPr>
          <p:cNvPr id="59" name="コンテンツ プレースホルダー 2"/>
          <p:cNvSpPr txBox="1">
            <a:spLocks/>
          </p:cNvSpPr>
          <p:nvPr/>
        </p:nvSpPr>
        <p:spPr>
          <a:xfrm>
            <a:off x="2529842" y="634809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LSTD(λ)</a:t>
            </a: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2529842" y="651573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err="1" smtClean="0"/>
              <a:t>iLSTD</a:t>
            </a:r>
            <a:endParaRPr lang="en-US" altLang="ja-JP" sz="1050" b="1" dirty="0" smtClean="0"/>
          </a:p>
        </p:txBody>
      </p:sp>
      <p:sp>
        <p:nvSpPr>
          <p:cNvPr id="62" name="コンテンツ プレースホルダー 2"/>
          <p:cNvSpPr txBox="1">
            <a:spLocks/>
          </p:cNvSpPr>
          <p:nvPr/>
        </p:nvSpPr>
        <p:spPr>
          <a:xfrm>
            <a:off x="1071312" y="577921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BRM</a:t>
            </a:r>
          </a:p>
        </p:txBody>
      </p:sp>
      <p:sp>
        <p:nvSpPr>
          <p:cNvPr id="63" name="コンテンツ プレースホルダー 2"/>
          <p:cNvSpPr txBox="1">
            <a:spLocks/>
          </p:cNvSpPr>
          <p:nvPr/>
        </p:nvSpPr>
        <p:spPr>
          <a:xfrm>
            <a:off x="1079410" y="5958164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RG</a:t>
            </a:r>
          </a:p>
        </p:txBody>
      </p:sp>
      <p:sp>
        <p:nvSpPr>
          <p:cNvPr id="64" name="コンテンツ プレースホルダー 2"/>
          <p:cNvSpPr txBox="1">
            <a:spLocks/>
          </p:cNvSpPr>
          <p:nvPr/>
        </p:nvSpPr>
        <p:spPr>
          <a:xfrm>
            <a:off x="1071312" y="614824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GTD2</a:t>
            </a:r>
          </a:p>
        </p:txBody>
      </p:sp>
      <p:sp>
        <p:nvSpPr>
          <p:cNvPr id="65" name="コンテンツ プレースホルダー 2"/>
          <p:cNvSpPr txBox="1">
            <a:spLocks/>
          </p:cNvSpPr>
          <p:nvPr/>
        </p:nvSpPr>
        <p:spPr>
          <a:xfrm>
            <a:off x="1079410" y="634054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TDC</a:t>
            </a:r>
          </a:p>
        </p:txBody>
      </p:sp>
      <p:sp>
        <p:nvSpPr>
          <p:cNvPr id="66" name="コンテンツ プレースホルダー 2"/>
          <p:cNvSpPr txBox="1">
            <a:spLocks/>
          </p:cNvSpPr>
          <p:nvPr/>
        </p:nvSpPr>
        <p:spPr>
          <a:xfrm>
            <a:off x="1079410" y="650818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LSPE(λ)</a:t>
            </a:r>
          </a:p>
        </p:txBody>
      </p:sp>
      <p:sp>
        <p:nvSpPr>
          <p:cNvPr id="67" name="コンテンツ プレースホルダー 2"/>
          <p:cNvSpPr txBox="1">
            <a:spLocks/>
          </p:cNvSpPr>
          <p:nvPr/>
        </p:nvSpPr>
        <p:spPr>
          <a:xfrm>
            <a:off x="3549267" y="4954141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68" name="コンテンツ プレースホルダー 2"/>
          <p:cNvSpPr txBox="1">
            <a:spLocks/>
          </p:cNvSpPr>
          <p:nvPr/>
        </p:nvSpPr>
        <p:spPr>
          <a:xfrm>
            <a:off x="3706429" y="5147445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69" name="コンテンツ プレースホルダー 2"/>
          <p:cNvSpPr txBox="1">
            <a:spLocks/>
          </p:cNvSpPr>
          <p:nvPr/>
        </p:nvSpPr>
        <p:spPr>
          <a:xfrm>
            <a:off x="3831434" y="535240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  <a:r>
              <a:rPr lang="en-US" altLang="ja-JP" sz="1050" b="1" dirty="0"/>
              <a:t>Q</a:t>
            </a:r>
            <a:endParaRPr lang="en-US" altLang="ja-JP" sz="1050" b="1" dirty="0" smtClean="0"/>
          </a:p>
        </p:txBody>
      </p:sp>
      <p:sp>
        <p:nvSpPr>
          <p:cNvPr id="70" name="コンテンツ プレースホルダー 2"/>
          <p:cNvSpPr txBox="1">
            <a:spLocks/>
          </p:cNvSpPr>
          <p:nvPr/>
        </p:nvSpPr>
        <p:spPr>
          <a:xfrm>
            <a:off x="3839532" y="553136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LSPI</a:t>
            </a:r>
          </a:p>
        </p:txBody>
      </p: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3831434" y="5721436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GQ</a:t>
            </a:r>
          </a:p>
        </p:txBody>
      </p:sp>
      <p:sp>
        <p:nvSpPr>
          <p:cNvPr id="72" name="コンテンツ プレースホルダー 2"/>
          <p:cNvSpPr txBox="1">
            <a:spLocks/>
          </p:cNvSpPr>
          <p:nvPr/>
        </p:nvSpPr>
        <p:spPr>
          <a:xfrm>
            <a:off x="3839532" y="591373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greedy-GQ</a:t>
            </a:r>
          </a:p>
        </p:txBody>
      </p:sp>
      <p:sp>
        <p:nvSpPr>
          <p:cNvPr id="73" name="コンテンツ プレースホルダー 2"/>
          <p:cNvSpPr txBox="1">
            <a:spLocks/>
          </p:cNvSpPr>
          <p:nvPr/>
        </p:nvSpPr>
        <p:spPr>
          <a:xfrm>
            <a:off x="3839532" y="608137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fitted Q</a:t>
            </a:r>
          </a:p>
        </p:txBody>
      </p:sp>
      <p:sp>
        <p:nvSpPr>
          <p:cNvPr id="74" name="コンテンツ プレースホルダー 2"/>
          <p:cNvSpPr txBox="1">
            <a:spLocks/>
          </p:cNvSpPr>
          <p:nvPr/>
        </p:nvSpPr>
        <p:spPr>
          <a:xfrm>
            <a:off x="7016116" y="1199446"/>
            <a:ext cx="3246119" cy="198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Decision Process(MDP)(1.2)</a:t>
            </a:r>
          </a:p>
        </p:txBody>
      </p:sp>
      <p:cxnSp>
        <p:nvCxnSpPr>
          <p:cNvPr id="76" name="直線矢印コネクタ 75"/>
          <p:cNvCxnSpPr>
            <a:stCxn id="74" idx="1"/>
            <a:endCxn id="6" idx="3"/>
          </p:cNvCxnSpPr>
          <p:nvPr/>
        </p:nvCxnSpPr>
        <p:spPr>
          <a:xfrm flipH="1">
            <a:off x="3419475" y="1298845"/>
            <a:ext cx="3596641" cy="3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コンテンツ プレースホルダー 2"/>
          <p:cNvSpPr txBox="1">
            <a:spLocks/>
          </p:cNvSpPr>
          <p:nvPr/>
        </p:nvSpPr>
        <p:spPr>
          <a:xfrm>
            <a:off x="3796502" y="1091334"/>
            <a:ext cx="248197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/>
              <a:t>環境</a:t>
            </a:r>
            <a:r>
              <a:rPr lang="ja-JP" altLang="en-US" sz="1050" b="1" dirty="0" smtClean="0"/>
              <a:t>の情報がすべて既知のときの解法</a:t>
            </a:r>
            <a:endParaRPr lang="en-US" altLang="ja-JP" sz="1050" b="1" dirty="0" smtClean="0"/>
          </a:p>
        </p:txBody>
      </p:sp>
      <p:sp>
        <p:nvSpPr>
          <p:cNvPr id="78" name="コンテンツ プレースホルダー 2"/>
          <p:cNvSpPr txBox="1">
            <a:spLocks/>
          </p:cNvSpPr>
          <p:nvPr/>
        </p:nvSpPr>
        <p:spPr>
          <a:xfrm>
            <a:off x="7016116" y="1912592"/>
            <a:ext cx="324611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Reward Process(MRP)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0" name="直線矢印コネクタ 79"/>
          <p:cNvCxnSpPr/>
          <p:nvPr/>
        </p:nvCxnSpPr>
        <p:spPr>
          <a:xfrm>
            <a:off x="8225791" y="1405964"/>
            <a:ext cx="0" cy="514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コンテンツ プレースホルダー 2"/>
          <p:cNvSpPr txBox="1">
            <a:spLocks/>
          </p:cNvSpPr>
          <p:nvPr/>
        </p:nvSpPr>
        <p:spPr>
          <a:xfrm>
            <a:off x="4078131" y="1782708"/>
            <a:ext cx="2524600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</a:t>
            </a:r>
            <a:r>
              <a:rPr lang="ja-JP" altLang="en-US" sz="1050" b="1" dirty="0">
                <a:solidFill>
                  <a:srgbClr val="FF0000"/>
                </a:solidFill>
              </a:rPr>
              <a:t>関数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の考え方を持ってくる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4" name="直線矢印コネクタ 83"/>
          <p:cNvCxnSpPr>
            <a:stCxn id="9" idx="3"/>
            <a:endCxn id="78" idx="1"/>
          </p:cNvCxnSpPr>
          <p:nvPr/>
        </p:nvCxnSpPr>
        <p:spPr>
          <a:xfrm flipV="1">
            <a:off x="3698557" y="2008743"/>
            <a:ext cx="3317559" cy="1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コンテンツ プレースホルダー 2"/>
          <p:cNvSpPr txBox="1">
            <a:spLocks/>
          </p:cNvSpPr>
          <p:nvPr/>
        </p:nvSpPr>
        <p:spPr>
          <a:xfrm>
            <a:off x="8328659" y="1574386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>
                <a:solidFill>
                  <a:srgbClr val="FF0000"/>
                </a:solidFill>
              </a:rPr>
              <a:t>行動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について周辺化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8225791" y="2135392"/>
            <a:ext cx="0" cy="5309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コンテンツ プレースホルダー 2"/>
          <p:cNvSpPr txBox="1">
            <a:spLocks/>
          </p:cNvSpPr>
          <p:nvPr/>
        </p:nvSpPr>
        <p:spPr>
          <a:xfrm>
            <a:off x="7212331" y="2635831"/>
            <a:ext cx="3246119" cy="208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セミパラメトリックモデル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en-US" altLang="ja-JP" sz="1050" b="1" dirty="0">
                <a:solidFill>
                  <a:srgbClr val="FF0000"/>
                </a:solidFill>
              </a:rPr>
              <a:t>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sp>
        <p:nvSpPr>
          <p:cNvPr id="94" name="コンテンツ プレースホルダー 2"/>
          <p:cNvSpPr txBox="1">
            <a:spLocks/>
          </p:cNvSpPr>
          <p:nvPr/>
        </p:nvSpPr>
        <p:spPr>
          <a:xfrm>
            <a:off x="8328659" y="2208015"/>
            <a:ext cx="3645168" cy="312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知りたいパラメータ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θ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と知る必要のないパラメータ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攪乱パラメータ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)ξ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で価値関数をモデル誤差なく関数化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コンテンツ プレースホルダー 2"/>
              <p:cNvSpPr txBox="1">
                <a:spLocks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を推定できる形にする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(2.1.4),(2.1.5)</a:t>
                </a:r>
              </a:p>
            </p:txBody>
          </p:sp>
        </mc:Choice>
        <mc:Fallback xmlns="">
          <p:sp>
            <p:nvSpPr>
              <p:cNvPr id="9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  <a:blipFill>
                <a:blip r:embed="rId2"/>
                <a:stretch>
                  <a:fillRect t="-1667"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コンテンツ プレースホルダー 2"/>
          <p:cNvSpPr txBox="1">
            <a:spLocks/>
          </p:cNvSpPr>
          <p:nvPr/>
        </p:nvSpPr>
        <p:spPr>
          <a:xfrm>
            <a:off x="7659768" y="3413712"/>
            <a:ext cx="1132045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050" b="1" dirty="0" smtClean="0"/>
          </a:p>
        </p:txBody>
      </p:sp>
      <p:cxnSp>
        <p:nvCxnSpPr>
          <p:cNvPr id="111" name="直線矢印コネクタ 110"/>
          <p:cNvCxnSpPr/>
          <p:nvPr/>
        </p:nvCxnSpPr>
        <p:spPr>
          <a:xfrm>
            <a:off x="8225791" y="2877772"/>
            <a:ext cx="0" cy="553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8225791" y="3626749"/>
            <a:ext cx="0" cy="319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コンテンツ プレースホルダー 2"/>
          <p:cNvSpPr txBox="1">
            <a:spLocks/>
          </p:cNvSpPr>
          <p:nvPr/>
        </p:nvSpPr>
        <p:spPr>
          <a:xfrm>
            <a:off x="8328659" y="3665396"/>
            <a:ext cx="1933576" cy="204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Marko</a:t>
            </a:r>
            <a:r>
              <a:rPr lang="en-US" altLang="ja-JP" sz="1050" b="1" dirty="0">
                <a:solidFill>
                  <a:srgbClr val="FF0000"/>
                </a:solidFill>
              </a:rPr>
              <a:t>v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時系列に拡張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sp>
        <p:nvSpPr>
          <p:cNvPr id="120" name="コンテンツ プレースホルダー 2"/>
          <p:cNvSpPr txBox="1">
            <a:spLocks/>
          </p:cNvSpPr>
          <p:nvPr/>
        </p:nvSpPr>
        <p:spPr>
          <a:xfrm>
            <a:off x="7016116" y="3966760"/>
            <a:ext cx="298918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/>
              <a:t>マルチンゲール</a:t>
            </a: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1" name="直線矢印コネクタ 120"/>
          <p:cNvCxnSpPr/>
          <p:nvPr/>
        </p:nvCxnSpPr>
        <p:spPr>
          <a:xfrm>
            <a:off x="8225791" y="4186443"/>
            <a:ext cx="0" cy="326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コンテンツ プレースホルダー 2"/>
              <p:cNvSpPr txBox="1">
                <a:spLocks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1050" b="1" dirty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>
                    <a:solidFill>
                      <a:srgbClr val="FF0000"/>
                    </a:solidFill>
                  </a:rPr>
                  <a:t>を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推定する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(2.1.4),(2.1.5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)</a:t>
                </a:r>
                <a:endParaRPr lang="en-US" altLang="ja-JP" sz="105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  <a:blipFill>
                <a:blip r:embed="rId3"/>
                <a:stretch>
                  <a:fillRect t="-3030" b="-393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コンテンツ プレースホルダー 2"/>
          <p:cNvSpPr txBox="1">
            <a:spLocks/>
          </p:cNvSpPr>
          <p:nvPr/>
        </p:nvSpPr>
        <p:spPr>
          <a:xfrm>
            <a:off x="7593091" y="4523677"/>
            <a:ext cx="163663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050" b="1" dirty="0" smtClean="0"/>
              <a:t>M</a:t>
            </a:r>
            <a:r>
              <a:rPr lang="ja-JP" altLang="en-US" sz="1050" b="1" dirty="0" smtClean="0"/>
              <a:t>推定量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9" name="カギ線コネクタ 128"/>
          <p:cNvCxnSpPr>
            <a:stCxn id="123" idx="2"/>
            <a:endCxn id="46" idx="3"/>
          </p:cNvCxnSpPr>
          <p:nvPr/>
        </p:nvCxnSpPr>
        <p:spPr>
          <a:xfrm rot="5400000">
            <a:off x="6252505" y="3581990"/>
            <a:ext cx="1004178" cy="331362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カギ線コネクタ 136"/>
          <p:cNvCxnSpPr/>
          <p:nvPr/>
        </p:nvCxnSpPr>
        <p:spPr>
          <a:xfrm rot="5400000" flipH="1">
            <a:off x="5604987" y="2106506"/>
            <a:ext cx="733182" cy="4527235"/>
          </a:xfrm>
          <a:prstGeom prst="bentConnector4">
            <a:avLst>
              <a:gd name="adj1" fmla="val -115199"/>
              <a:gd name="adj2" fmla="val 59038"/>
            </a:avLst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コンテンツ プレースホルダー 2"/>
          <p:cNvSpPr txBox="1">
            <a:spLocks/>
          </p:cNvSpPr>
          <p:nvPr/>
        </p:nvSpPr>
        <p:spPr>
          <a:xfrm>
            <a:off x="6038335" y="5803104"/>
            <a:ext cx="3258145" cy="21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既存の方策評価と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M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推定量は対応関係にある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(2.1.6)</a:t>
            </a:r>
          </a:p>
        </p:txBody>
      </p:sp>
      <p:cxnSp>
        <p:nvCxnSpPr>
          <p:cNvPr id="144" name="直線矢印コネクタ 143"/>
          <p:cNvCxnSpPr/>
          <p:nvPr/>
        </p:nvCxnSpPr>
        <p:spPr>
          <a:xfrm flipH="1" flipV="1">
            <a:off x="9028497" y="4736715"/>
            <a:ext cx="516982" cy="313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コンテンツ プレースホルダー 2"/>
          <p:cNvSpPr txBox="1">
            <a:spLocks/>
          </p:cNvSpPr>
          <p:nvPr/>
        </p:nvSpPr>
        <p:spPr>
          <a:xfrm>
            <a:off x="8835390" y="5082597"/>
            <a:ext cx="3075931" cy="36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推定精度を求めることができ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, 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最適な推定精度を実現する関数形を求めることができる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6898204" y="1064825"/>
            <a:ext cx="5126701" cy="450942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3" name="正方形/長方形 82"/>
          <p:cNvSpPr/>
          <p:nvPr/>
        </p:nvSpPr>
        <p:spPr>
          <a:xfrm>
            <a:off x="3576637" y="1685249"/>
            <a:ext cx="3312164" cy="62168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53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導入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方策</a:t>
            </a:r>
            <a:r>
              <a:rPr lang="ja-JP" altLang="en-US" sz="3200" b="1" dirty="0">
                <a:solidFill>
                  <a:srgbClr val="FF0000"/>
                </a:solidFill>
              </a:rPr>
              <a:t>評価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の問題</a:t>
            </a:r>
            <a:r>
              <a:rPr lang="ja-JP" altLang="en-US" sz="3200" b="1" dirty="0" smtClean="0"/>
              <a:t>をセミパラメトリック統計学習問題として定式化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※</a:t>
            </a:r>
            <a:r>
              <a:rPr lang="ja-JP" altLang="en-US" sz="3200" b="1" dirty="0" smtClean="0"/>
              <a:t>セミパラメトリックモデル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興味のあるパラメータ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興味のないパラメータ</a:t>
            </a: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攪乱パラメータ</a:t>
            </a:r>
            <a:r>
              <a:rPr lang="en-US" altLang="ja-JP" sz="3200" b="1" dirty="0" smtClean="0"/>
              <a:t>)</a:t>
            </a:r>
            <a:r>
              <a:rPr lang="ja-JP" altLang="en-US" sz="3200" b="1" dirty="0" smtClean="0"/>
              <a:t>の</a:t>
            </a:r>
            <a:r>
              <a:rPr lang="en-US" altLang="ja-JP" sz="3200" b="1" dirty="0" smtClean="0"/>
              <a:t>2</a:t>
            </a:r>
            <a:r>
              <a:rPr lang="ja-JP" altLang="en-US" sz="3200" b="1" dirty="0" smtClean="0"/>
              <a:t>種類で特徴づけられる統計モデルのこと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en-US" altLang="ja-JP" sz="3200" b="1" dirty="0" smtClean="0"/>
              <a:t>&lt;</a:t>
            </a:r>
            <a:r>
              <a:rPr lang="ja-JP" altLang="en-US" sz="3200" b="1" dirty="0" smtClean="0"/>
              <a:t>目的</a:t>
            </a:r>
            <a:r>
              <a:rPr lang="en-US" altLang="ja-JP" sz="3200" b="1" dirty="0" smtClean="0"/>
              <a:t>&gt;</a:t>
            </a:r>
          </a:p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攪乱パラメータを知ることなく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, 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知りたいパラメータのみを推定すること</a:t>
            </a:r>
            <a:endParaRPr lang="en-US" altLang="ja-JP" sz="3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仮定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1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価値関数を表現できるパラメータ</a:t>
                </a:r>
                <a14:m>
                  <m:oMath xmlns:m="http://schemas.openxmlformats.org/officeDocument/2006/math"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ja-JP" altLang="en-US" sz="3200" b="1" dirty="0" smtClean="0"/>
                  <a:t>が必ず存在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/>
                  <a:t>　</a:t>
                </a:r>
                <a:r>
                  <a:rPr lang="ja-JP" altLang="en-US" sz="3200" b="1" dirty="0" smtClean="0"/>
                  <a:t>　　⇒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モデル化における誤差が存在しない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(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強い仮定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6" t="69861" r="32334" b="4861"/>
          <a:stretch/>
        </p:blipFill>
        <p:spPr>
          <a:xfrm rot="16200000">
            <a:off x="5719247" y="-1491235"/>
            <a:ext cx="638175" cy="7259193"/>
          </a:xfrm>
          <a:prstGeom prst="rect">
            <a:avLst/>
          </a:prstGeom>
        </p:spPr>
      </p:pic>
      <p:cxnSp>
        <p:nvCxnSpPr>
          <p:cNvPr id="7" name="直線コネクタ 6"/>
          <p:cNvCxnSpPr/>
          <p:nvPr/>
        </p:nvCxnSpPr>
        <p:spPr>
          <a:xfrm>
            <a:off x="2475590" y="2457449"/>
            <a:ext cx="12486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4075790" y="2457449"/>
            <a:ext cx="14772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1499074" y="2619629"/>
            <a:ext cx="1953031" cy="133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もとの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価値関数</a:t>
            </a:r>
            <a:endParaRPr lang="en-US" altLang="ja-JP" sz="3200" b="1" dirty="0" smtClean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675662" y="2619629"/>
            <a:ext cx="1953031" cy="13353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近似した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価値</a:t>
            </a:r>
            <a:r>
              <a:rPr lang="ja-JP" altLang="en-US" sz="3200" b="1" dirty="0"/>
              <a:t>関数</a:t>
            </a:r>
            <a:endParaRPr lang="en-US" altLang="ja-JP" sz="3200" b="1" dirty="0" smtClean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6" t="69861" r="32334" b="4861"/>
          <a:stretch/>
        </p:blipFill>
        <p:spPr>
          <a:xfrm rot="16200000">
            <a:off x="5786099" y="-1491235"/>
            <a:ext cx="638175" cy="72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Markov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報酬過程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(MRP)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強化学習は</a:t>
                </a:r>
                <a:r>
                  <a:rPr lang="en-US" altLang="ja-JP" sz="3200" b="1" dirty="0" smtClean="0"/>
                  <a:t>MDP</a:t>
                </a:r>
                <a:r>
                  <a:rPr lang="ja-JP" altLang="en-US" sz="3200" b="1" dirty="0" smtClean="0"/>
                  <a:t>で</a:t>
                </a:r>
                <a:r>
                  <a:rPr lang="en-US" altLang="ja-JP" sz="3200" b="1" dirty="0" err="1" smtClean="0"/>
                  <a:t>def</a:t>
                </a:r>
                <a:r>
                  <a:rPr lang="ja-JP" altLang="en-US" sz="3200" b="1" dirty="0" smtClean="0"/>
                  <a:t>されるが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今回は方策評価のみに注目する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方策</a:t>
                </a:r>
                <a14:m>
                  <m:oMath xmlns:m="http://schemas.openxmlformats.org/officeDocument/2006/math">
                    <m:r>
                      <a:rPr lang="en-US" altLang="ja-JP" sz="32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を固定し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, MDP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の行動に関して周辺化</a:t>
                </a:r>
                <a:r>
                  <a:rPr lang="ja-JP" altLang="en-US" sz="3200" b="1" dirty="0" smtClean="0"/>
                  <a:t>を行った</a:t>
                </a:r>
                <a:r>
                  <a:rPr lang="en-US" altLang="ja-JP" sz="3200" b="1" dirty="0" smtClean="0"/>
                  <a:t>, </a:t>
                </a:r>
              </a:p>
              <a:p>
                <a:pPr marL="0" indent="0">
                  <a:buNone/>
                </a:pPr>
                <a:r>
                  <a:rPr lang="ja-JP" altLang="en-US" sz="3200" b="1" dirty="0"/>
                  <a:t>　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Markov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報酬過程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(Markov Reward Process , MRP)</a:t>
                </a:r>
                <a:r>
                  <a:rPr lang="ja-JP" altLang="en-US" sz="3200" b="1" dirty="0" smtClean="0"/>
                  <a:t>を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/>
                  <a:t>　</a:t>
                </a:r>
                <a:r>
                  <a:rPr lang="ja-JP" altLang="en-US" sz="3200" b="1" dirty="0" smtClean="0"/>
                  <a:t>考える！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r>
                  <a:rPr lang="en-US" altLang="ja-JP" sz="3200" b="1" dirty="0" smtClean="0"/>
                  <a:t>※</a:t>
                </a:r>
                <a:r>
                  <a:rPr lang="ja-JP" altLang="en-US" sz="3200" b="1" dirty="0"/>
                  <a:t>方策</a:t>
                </a:r>
                <a:r>
                  <a:rPr lang="ja-JP" altLang="en-US" sz="3200" b="1" dirty="0" smtClean="0"/>
                  <a:t>が固定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⇒ある状態から次の状態への遷移確率が既知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⇒周辺化できる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 r="-14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49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同時分布</a:t>
            </a:r>
            <a:endParaRPr lang="en-US" altLang="ja-JP" sz="3200" b="1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5" t="64391" r="44425" b="4729"/>
          <a:stretch/>
        </p:blipFill>
        <p:spPr>
          <a:xfrm rot="16200000">
            <a:off x="5905619" y="-2091197"/>
            <a:ext cx="1095373" cy="886800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6" t="54506" r="50096" b="3570"/>
          <a:stretch/>
        </p:blipFill>
        <p:spPr>
          <a:xfrm rot="16200000">
            <a:off x="5445115" y="-2104160"/>
            <a:ext cx="1592838" cy="12039602"/>
          </a:xfrm>
          <a:prstGeom prst="rect">
            <a:avLst/>
          </a:prstGeom>
        </p:spPr>
      </p:pic>
      <p:sp>
        <p:nvSpPr>
          <p:cNvPr id="14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Markov</a:t>
            </a:r>
            <a:r>
              <a:rPr lang="ja-JP" altLang="en-US" sz="4000" b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報酬過程</a:t>
            </a:r>
            <a:r>
              <a:rPr lang="en-US" altLang="ja-JP" sz="4000" b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(MRP)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125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要するに･･･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Bellman</a:t>
            </a:r>
            <a:r>
              <a:rPr lang="ja-JP" altLang="en-US" sz="3200" b="1" dirty="0" smtClean="0"/>
              <a:t>方程式が使える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⇒価値関数を近似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θ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以外のパラメータは攪乱パラメータ</a:t>
            </a:r>
            <a:r>
              <a:rPr lang="ja-JP" altLang="en-US" sz="3200" b="1" dirty="0" smtClean="0"/>
              <a:t>とする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というこ</a:t>
            </a:r>
            <a:r>
              <a:rPr lang="ja-JP" altLang="en-US" sz="3200" b="1" dirty="0"/>
              <a:t>と</a:t>
            </a:r>
            <a:endParaRPr lang="en-US" altLang="ja-JP" sz="3200" b="1" dirty="0" smtClean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補題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1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6" t="69861" r="32334" b="4861"/>
          <a:stretch/>
        </p:blipFill>
        <p:spPr>
          <a:xfrm rot="16200000">
            <a:off x="4643099" y="27488"/>
            <a:ext cx="638175" cy="72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角丸四角形 31"/>
          <p:cNvSpPr/>
          <p:nvPr/>
        </p:nvSpPr>
        <p:spPr>
          <a:xfrm>
            <a:off x="6038335" y="4203700"/>
            <a:ext cx="3880365" cy="24511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1827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補題</a:t>
            </a:r>
            <a:r>
              <a:rPr lang="en-US" altLang="ja-JP" sz="3200" b="1" dirty="0" smtClean="0"/>
              <a:t>1</a:t>
            </a:r>
            <a:r>
              <a:rPr lang="ja-JP" altLang="en-US" sz="3200" b="1" dirty="0" smtClean="0"/>
              <a:t>から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以下のようにパラメトリックな価値関数モデルの</a:t>
            </a:r>
            <a:r>
              <a:rPr lang="en-US" altLang="ja-JP" sz="3200" b="1" dirty="0" smtClean="0"/>
              <a:t>Bellman</a:t>
            </a:r>
            <a:r>
              <a:rPr lang="ja-JP" altLang="en-US" sz="3200" b="1" dirty="0" smtClean="0"/>
              <a:t>方程式を変形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補題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83" t="13557" r="25459" b="60606"/>
          <a:stretch/>
        </p:blipFill>
        <p:spPr>
          <a:xfrm rot="16200000">
            <a:off x="5658771" y="-1374619"/>
            <a:ext cx="874456" cy="7870129"/>
          </a:xfrm>
          <a:prstGeom prst="rect">
            <a:avLst/>
          </a:prstGeom>
        </p:spPr>
      </p:pic>
      <p:sp>
        <p:nvSpPr>
          <p:cNvPr id="3" name="楕円 2"/>
          <p:cNvSpPr/>
          <p:nvPr/>
        </p:nvSpPr>
        <p:spPr>
          <a:xfrm>
            <a:off x="1308100" y="4597400"/>
            <a:ext cx="6096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/>
              <p:cNvSpPr txBox="1"/>
              <p:nvPr/>
            </p:nvSpPr>
            <p:spPr>
              <a:xfrm>
                <a:off x="1308100" y="447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4" name="テキスト ボックス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100" y="4475371"/>
                <a:ext cx="6096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楕円 8"/>
          <p:cNvSpPr/>
          <p:nvPr/>
        </p:nvSpPr>
        <p:spPr>
          <a:xfrm>
            <a:off x="6121400" y="4586357"/>
            <a:ext cx="6096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6121400" y="447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0" y="4475371"/>
                <a:ext cx="6096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楕円 11"/>
          <p:cNvSpPr/>
          <p:nvPr/>
        </p:nvSpPr>
        <p:spPr>
          <a:xfrm>
            <a:off x="8470900" y="4586357"/>
            <a:ext cx="12954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8559800" y="447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00" y="4475371"/>
                <a:ext cx="609600" cy="707886"/>
              </a:xfrm>
              <a:prstGeom prst="rect">
                <a:avLst/>
              </a:prstGeom>
              <a:blipFill>
                <a:blip r:embed="rId5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/>
          <p:cNvSpPr/>
          <p:nvPr/>
        </p:nvSpPr>
        <p:spPr>
          <a:xfrm>
            <a:off x="8470900" y="5856357"/>
            <a:ext cx="12954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8559800" y="574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00" y="5745371"/>
                <a:ext cx="609600" cy="707886"/>
              </a:xfrm>
              <a:prstGeom prst="rect">
                <a:avLst/>
              </a:prstGeom>
              <a:blipFill>
                <a:blip r:embed="rId6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矢印コネクタ 19"/>
          <p:cNvCxnSpPr>
            <a:stCxn id="3" idx="6"/>
          </p:cNvCxnSpPr>
          <p:nvPr/>
        </p:nvCxnSpPr>
        <p:spPr>
          <a:xfrm>
            <a:off x="1917700" y="4902200"/>
            <a:ext cx="1041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5080000" y="4902200"/>
            <a:ext cx="1041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endCxn id="12" idx="2"/>
          </p:cNvCxnSpPr>
          <p:nvPr/>
        </p:nvCxnSpPr>
        <p:spPr>
          <a:xfrm>
            <a:off x="6731000" y="4891157"/>
            <a:ext cx="1739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>
            <a:endCxn id="16" idx="2"/>
          </p:cNvCxnSpPr>
          <p:nvPr/>
        </p:nvCxnSpPr>
        <p:spPr>
          <a:xfrm>
            <a:off x="6731000" y="4902200"/>
            <a:ext cx="1739900" cy="125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9144000" y="5221358"/>
            <a:ext cx="12700" cy="623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9766300" y="4902200"/>
            <a:ext cx="1041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コンテンツ プレースホルダー 2"/>
          <p:cNvSpPr txBox="1">
            <a:spLocks/>
          </p:cNvSpPr>
          <p:nvPr/>
        </p:nvSpPr>
        <p:spPr>
          <a:xfrm>
            <a:off x="3619500" y="4792761"/>
            <a:ext cx="749300" cy="484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･･･</a:t>
            </a:r>
            <a:endParaRPr lang="en-US" altLang="ja-JP" sz="3200" b="1" dirty="0" smtClean="0"/>
          </a:p>
        </p:txBody>
      </p:sp>
      <p:cxnSp>
        <p:nvCxnSpPr>
          <p:cNvPr id="34" name="直線矢印コネクタ 33"/>
          <p:cNvCxnSpPr/>
          <p:nvPr/>
        </p:nvCxnSpPr>
        <p:spPr>
          <a:xfrm>
            <a:off x="6870700" y="3416300"/>
            <a:ext cx="0" cy="787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コンテンツ プレースホルダー 2"/>
          <p:cNvSpPr txBox="1">
            <a:spLocks/>
          </p:cNvSpPr>
          <p:nvPr/>
        </p:nvSpPr>
        <p:spPr>
          <a:xfrm>
            <a:off x="6966466" y="3511659"/>
            <a:ext cx="5454134" cy="12811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/>
              <a:t>θ</a:t>
            </a:r>
            <a:r>
              <a:rPr lang="ja-JP" altLang="en-US" sz="3200" b="1" dirty="0" smtClean="0"/>
              <a:t>で</a:t>
            </a:r>
            <a:r>
              <a:rPr lang="en-US" altLang="ja-JP" sz="3200" b="1" dirty="0" smtClean="0"/>
              <a:t>V</a:t>
            </a:r>
            <a:r>
              <a:rPr lang="ja-JP" altLang="en-US" sz="3200" b="1" dirty="0" smtClean="0"/>
              <a:t>値をパラメータ化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405436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200" b="1" i="1" smtClean="0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ja-JP" sz="3200" b="1" dirty="0" smtClean="0"/>
                  <a:t> : </a:t>
                </a:r>
                <a:r>
                  <a:rPr lang="ja-JP" altLang="en-US" sz="3200" b="1" dirty="0" smtClean="0"/>
                  <a:t>確率分布</a:t>
                </a:r>
                <a14:m>
                  <m:oMath xmlns:m="http://schemas.openxmlformats.org/officeDocument/2006/math">
                    <m:r>
                      <a:rPr lang="en-US" altLang="ja-JP" sz="32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ja-JP" sz="3200" b="1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に関する条件付き期待値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/>
                  <a:t>　</a:t>
                </a:r>
                <a:r>
                  <a:rPr lang="ja-JP" altLang="en-US" sz="3200" b="1" dirty="0" smtClean="0"/>
                  <a:t>　</a:t>
                </a:r>
                <a14:m>
                  <m:oMath xmlns:m="http://schemas.openxmlformats.org/officeDocument/2006/math">
                    <m:r>
                      <a:rPr lang="ja-JP" altLang="en-US" sz="3200" b="1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lit/>
                      </m:rPr>
                      <a:rPr lang="en-US" altLang="ja-JP" sz="32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ja-JP" altLang="en-US" sz="3200" b="1" dirty="0" smtClean="0"/>
                  <a:t>以外のすべての統計量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2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en-US" altLang="ja-JP" sz="3200" b="1" dirty="0"/>
                  <a:t> : </a:t>
                </a:r>
                <a:r>
                  <a:rPr lang="ja-JP" altLang="en-US" sz="3200" b="1" dirty="0" smtClean="0"/>
                  <a:t>確率分布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に関するすべての統計量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補題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7" name="角丸四角形 6"/>
          <p:cNvSpPr/>
          <p:nvPr/>
        </p:nvSpPr>
        <p:spPr>
          <a:xfrm>
            <a:off x="6038335" y="4203700"/>
            <a:ext cx="3880365" cy="24511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308100" y="4597400"/>
            <a:ext cx="6096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308100" y="447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100" y="4475371"/>
                <a:ext cx="6096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楕円 11"/>
          <p:cNvSpPr/>
          <p:nvPr/>
        </p:nvSpPr>
        <p:spPr>
          <a:xfrm>
            <a:off x="6121400" y="4586357"/>
            <a:ext cx="6096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6121400" y="447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0" y="4475371"/>
                <a:ext cx="6096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楕円 13"/>
          <p:cNvSpPr/>
          <p:nvPr/>
        </p:nvSpPr>
        <p:spPr>
          <a:xfrm>
            <a:off x="8470900" y="4586357"/>
            <a:ext cx="12954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8559800" y="447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00" y="4475371"/>
                <a:ext cx="609600" cy="707886"/>
              </a:xfrm>
              <a:prstGeom prst="rect">
                <a:avLst/>
              </a:prstGeom>
              <a:blipFill>
                <a:blip r:embed="rId5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/>
          <p:cNvSpPr/>
          <p:nvPr/>
        </p:nvSpPr>
        <p:spPr>
          <a:xfrm>
            <a:off x="8470900" y="5856357"/>
            <a:ext cx="12954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8559800" y="574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00" y="5745371"/>
                <a:ext cx="609600" cy="707886"/>
              </a:xfrm>
              <a:prstGeom prst="rect">
                <a:avLst/>
              </a:prstGeom>
              <a:blipFill>
                <a:blip r:embed="rId6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矢印コネクタ 17"/>
          <p:cNvCxnSpPr>
            <a:stCxn id="9" idx="6"/>
          </p:cNvCxnSpPr>
          <p:nvPr/>
        </p:nvCxnSpPr>
        <p:spPr>
          <a:xfrm>
            <a:off x="1917700" y="4902200"/>
            <a:ext cx="1041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5080000" y="4902200"/>
            <a:ext cx="1041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>
            <a:endCxn id="14" idx="2"/>
          </p:cNvCxnSpPr>
          <p:nvPr/>
        </p:nvCxnSpPr>
        <p:spPr>
          <a:xfrm>
            <a:off x="6731000" y="4891157"/>
            <a:ext cx="1739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endCxn id="16" idx="2"/>
          </p:cNvCxnSpPr>
          <p:nvPr/>
        </p:nvCxnSpPr>
        <p:spPr>
          <a:xfrm>
            <a:off x="6731000" y="4902200"/>
            <a:ext cx="1739900" cy="125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9144000" y="5221358"/>
            <a:ext cx="12700" cy="623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9766300" y="4902200"/>
            <a:ext cx="1041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3619500" y="4792761"/>
            <a:ext cx="749300" cy="484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･･･</a:t>
            </a:r>
            <a:endParaRPr lang="en-US" altLang="ja-JP" sz="3200" b="1" dirty="0" smtClean="0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6870700" y="3416300"/>
            <a:ext cx="0" cy="787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6966466" y="3128228"/>
                <a:ext cx="4234934" cy="4841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3200" b="1" dirty="0" smtClean="0"/>
                  <a:t>θ,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ja-JP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で報酬受け取り確率をパラメータ化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466" y="3128228"/>
                <a:ext cx="4234934" cy="484148"/>
              </a:xfrm>
              <a:prstGeom prst="rect">
                <a:avLst/>
              </a:prstGeom>
              <a:blipFill>
                <a:blip r:embed="rId7"/>
                <a:stretch>
                  <a:fillRect l="-3741" t="-25000" b="-141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角丸四角形 26"/>
          <p:cNvSpPr/>
          <p:nvPr/>
        </p:nvSpPr>
        <p:spPr>
          <a:xfrm>
            <a:off x="1056505" y="4203700"/>
            <a:ext cx="1127896" cy="1346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1498600" y="3416300"/>
            <a:ext cx="0" cy="787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正方形/長方形 2"/>
              <p:cNvSpPr/>
              <p:nvPr/>
            </p:nvSpPr>
            <p:spPr>
              <a:xfrm>
                <a:off x="1757382" y="3153661"/>
                <a:ext cx="3151247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で初期分布を</a:t>
                </a:r>
                <a:endParaRPr lang="en-US" altLang="ja-JP" sz="3200" b="1" dirty="0" smtClean="0"/>
              </a:p>
              <a:p>
                <a:r>
                  <a:rPr lang="ja-JP" altLang="en-US" sz="3200" b="1" dirty="0" smtClean="0"/>
                  <a:t>パラメータ化</a:t>
                </a:r>
                <a:endParaRPr lang="ja-JP" altLang="en-US" sz="3200" dirty="0"/>
              </a:p>
            </p:txBody>
          </p:sp>
        </mc:Choice>
        <mc:Fallback xmlns="">
          <p:sp>
            <p:nvSpPr>
              <p:cNvPr id="3" name="正方形/長方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82" y="3153661"/>
                <a:ext cx="3151247" cy="1077218"/>
              </a:xfrm>
              <a:prstGeom prst="rect">
                <a:avLst/>
              </a:prstGeom>
              <a:blipFill>
                <a:blip r:embed="rId8"/>
                <a:stretch>
                  <a:fillRect l="-4836" t="-6780" r="-1354" b="-175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366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3039761"/>
            <a:ext cx="9144000" cy="751575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強化学習と教師付き学習の学習則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7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2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/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2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ja-JP" altLang="en-US" sz="3200" b="1" i="1"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とする</a:t>
                </a: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補題</a:t>
            </a:r>
            <a:r>
              <a:rPr lang="en-US" altLang="ja-JP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7" t="12890" r="43140" b="53684"/>
          <a:stretch/>
        </p:blipFill>
        <p:spPr>
          <a:xfrm rot="16200000">
            <a:off x="5948561" y="-2824157"/>
            <a:ext cx="1142894" cy="10181528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6038335" y="4203700"/>
            <a:ext cx="3880365" cy="24511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/>
          <p:cNvSpPr/>
          <p:nvPr/>
        </p:nvSpPr>
        <p:spPr>
          <a:xfrm>
            <a:off x="1308100" y="4597400"/>
            <a:ext cx="6096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1308100" y="447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100" y="4475371"/>
                <a:ext cx="6096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楕円 11"/>
          <p:cNvSpPr/>
          <p:nvPr/>
        </p:nvSpPr>
        <p:spPr>
          <a:xfrm>
            <a:off x="6121400" y="4586357"/>
            <a:ext cx="6096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6121400" y="447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400" y="4475371"/>
                <a:ext cx="6096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楕円 13"/>
          <p:cNvSpPr/>
          <p:nvPr/>
        </p:nvSpPr>
        <p:spPr>
          <a:xfrm>
            <a:off x="8470900" y="4586357"/>
            <a:ext cx="12954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/>
              <p:cNvSpPr txBox="1"/>
              <p:nvPr/>
            </p:nvSpPr>
            <p:spPr>
              <a:xfrm>
                <a:off x="8559800" y="447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5" name="テキスト ボックス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00" y="4475371"/>
                <a:ext cx="609600" cy="707886"/>
              </a:xfrm>
              <a:prstGeom prst="rect">
                <a:avLst/>
              </a:prstGeom>
              <a:blipFill>
                <a:blip r:embed="rId6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楕円 15"/>
          <p:cNvSpPr/>
          <p:nvPr/>
        </p:nvSpPr>
        <p:spPr>
          <a:xfrm>
            <a:off x="8470900" y="5856357"/>
            <a:ext cx="1295400" cy="609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ｓ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テキスト ボックス 16"/>
              <p:cNvSpPr txBox="1"/>
              <p:nvPr/>
            </p:nvSpPr>
            <p:spPr>
              <a:xfrm>
                <a:off x="8559800" y="5745371"/>
                <a:ext cx="609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ja-JP" sz="4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ja-JP" altLang="en-US" sz="4000" dirty="0"/>
              </a:p>
            </p:txBody>
          </p:sp>
        </mc:Choice>
        <mc:Fallback xmlns="">
          <p:sp>
            <p:nvSpPr>
              <p:cNvPr id="17" name="テキスト ボックス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800" y="5745371"/>
                <a:ext cx="609600" cy="707886"/>
              </a:xfrm>
              <a:prstGeom prst="rect">
                <a:avLst/>
              </a:prstGeom>
              <a:blipFill>
                <a:blip r:embed="rId7"/>
                <a:stretch>
                  <a:fillRect r="-5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矢印コネクタ 17"/>
          <p:cNvCxnSpPr>
            <a:stCxn id="9" idx="6"/>
          </p:cNvCxnSpPr>
          <p:nvPr/>
        </p:nvCxnSpPr>
        <p:spPr>
          <a:xfrm>
            <a:off x="1917700" y="4902200"/>
            <a:ext cx="1041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/>
          <p:nvPr/>
        </p:nvCxnSpPr>
        <p:spPr>
          <a:xfrm>
            <a:off x="5080000" y="4902200"/>
            <a:ext cx="1041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/>
          <p:cNvCxnSpPr>
            <a:endCxn id="14" idx="2"/>
          </p:cNvCxnSpPr>
          <p:nvPr/>
        </p:nvCxnSpPr>
        <p:spPr>
          <a:xfrm>
            <a:off x="6731000" y="4891157"/>
            <a:ext cx="1739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>
            <a:endCxn id="16" idx="2"/>
          </p:cNvCxnSpPr>
          <p:nvPr/>
        </p:nvCxnSpPr>
        <p:spPr>
          <a:xfrm>
            <a:off x="6731000" y="4902200"/>
            <a:ext cx="1739900" cy="12589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>
            <a:off x="9144000" y="5221358"/>
            <a:ext cx="12700" cy="6239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>
            <a:off x="9766300" y="4902200"/>
            <a:ext cx="1041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コンテンツ プレースホルダー 2"/>
          <p:cNvSpPr txBox="1">
            <a:spLocks/>
          </p:cNvSpPr>
          <p:nvPr/>
        </p:nvSpPr>
        <p:spPr>
          <a:xfrm>
            <a:off x="3619500" y="4792761"/>
            <a:ext cx="749300" cy="484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･･･</a:t>
            </a:r>
            <a:endParaRPr lang="en-US" altLang="ja-JP" sz="3200" b="1" dirty="0" smtClean="0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6870700" y="3416300"/>
            <a:ext cx="0" cy="787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コンテンツ プレースホルダー 2"/>
              <p:cNvSpPr txBox="1">
                <a:spLocks/>
              </p:cNvSpPr>
              <p:nvPr/>
            </p:nvSpPr>
            <p:spPr>
              <a:xfrm>
                <a:off x="6966466" y="3128228"/>
                <a:ext cx="4234934" cy="4841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ja-JP" sz="3200" b="1" dirty="0" smtClean="0"/>
                  <a:t>θ,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ja-JP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で報酬受け取り確率をパラメータ化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2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466" y="3128228"/>
                <a:ext cx="4234934" cy="484148"/>
              </a:xfrm>
              <a:prstGeom prst="rect">
                <a:avLst/>
              </a:prstGeom>
              <a:blipFill>
                <a:blip r:embed="rId8"/>
                <a:stretch>
                  <a:fillRect l="-3741" t="-25000" b="-14125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角丸四角形 26"/>
          <p:cNvSpPr/>
          <p:nvPr/>
        </p:nvSpPr>
        <p:spPr>
          <a:xfrm>
            <a:off x="1056505" y="4203700"/>
            <a:ext cx="1127896" cy="13462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/>
          <p:cNvCxnSpPr/>
          <p:nvPr/>
        </p:nvCxnSpPr>
        <p:spPr>
          <a:xfrm>
            <a:off x="1498600" y="3416300"/>
            <a:ext cx="0" cy="787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正方形/長方形 28"/>
              <p:cNvSpPr/>
              <p:nvPr/>
            </p:nvSpPr>
            <p:spPr>
              <a:xfrm>
                <a:off x="1757382" y="3153661"/>
                <a:ext cx="3151247" cy="1077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</m:e>
                      <m:sub>
                        <m:r>
                          <a:rPr lang="en-US" altLang="ja-JP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で初期分布を</a:t>
                </a:r>
                <a:endParaRPr lang="en-US" altLang="ja-JP" sz="3200" b="1" dirty="0" smtClean="0"/>
              </a:p>
              <a:p>
                <a:r>
                  <a:rPr lang="ja-JP" altLang="en-US" sz="3200" b="1" dirty="0" smtClean="0"/>
                  <a:t>パラメータ化</a:t>
                </a:r>
                <a:endParaRPr lang="ja-JP" altLang="en-US" sz="3200" dirty="0"/>
              </a:p>
            </p:txBody>
          </p:sp>
        </mc:Choice>
        <mc:Fallback xmlns="">
          <p:sp>
            <p:nvSpPr>
              <p:cNvPr id="29" name="正方形/長方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82" y="3153661"/>
                <a:ext cx="3151247" cy="1077218"/>
              </a:xfrm>
              <a:prstGeom prst="rect">
                <a:avLst/>
              </a:prstGeom>
              <a:blipFill>
                <a:blip r:embed="rId9"/>
                <a:stretch>
                  <a:fillRect l="-4836" t="-6780" r="-1354" b="-175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22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この周辺化の式から</a:t>
            </a:r>
            <a:r>
              <a:rPr lang="en-US" altLang="ja-JP" sz="3200" b="1" dirty="0" smtClean="0"/>
              <a:t>,</a:t>
            </a:r>
            <a:r>
              <a:rPr lang="ja-JP" altLang="en-US" sz="3200" b="1" dirty="0"/>
              <a:t> </a:t>
            </a:r>
            <a:r>
              <a:rPr lang="en-US" altLang="ja-JP" sz="3200" b="1" dirty="0" smtClean="0"/>
              <a:t>θ</a:t>
            </a:r>
            <a:r>
              <a:rPr lang="ja-JP" altLang="en-US" sz="3200" b="1" dirty="0" smtClean="0"/>
              <a:t>を推定することができれば</a:t>
            </a:r>
            <a:r>
              <a:rPr lang="en-US" altLang="ja-JP" sz="3200" b="1" dirty="0" smtClean="0"/>
              <a:t>,</a:t>
            </a:r>
          </a:p>
          <a:p>
            <a:pPr marL="0" indent="0">
              <a:buNone/>
            </a:pPr>
            <a:r>
              <a:rPr lang="en-US" altLang="ja-JP" sz="3200" b="1" dirty="0" smtClean="0"/>
              <a:t>Bellman</a:t>
            </a:r>
            <a:r>
              <a:rPr lang="ja-JP" altLang="en-US" sz="3200" b="1" dirty="0" smtClean="0"/>
              <a:t>方程式から価値関数を推定可能！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/>
              <a:t>方策</a:t>
            </a:r>
            <a:r>
              <a:rPr lang="ja-JP" altLang="en-US" sz="3200" b="1" dirty="0" smtClean="0"/>
              <a:t>の評価ができる！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どうやって</a:t>
            </a:r>
            <a:r>
              <a:rPr lang="en-US" altLang="ja-JP" sz="3200" b="1" dirty="0" smtClean="0"/>
              <a:t>θ</a:t>
            </a:r>
            <a:r>
              <a:rPr lang="ja-JP" altLang="en-US" sz="3200" b="1" dirty="0" smtClean="0"/>
              <a:t>を推定する？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推定関数</a:t>
            </a:r>
            <a:r>
              <a:rPr lang="ja-JP" altLang="en-US" sz="3200" b="1" dirty="0" smtClean="0"/>
              <a:t>を使う！</a:t>
            </a: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統計学の知識が使える</a:t>
            </a:r>
            <a:r>
              <a:rPr lang="en-US" altLang="ja-JP" sz="3200" b="1" dirty="0" smtClean="0"/>
              <a:t>)</a:t>
            </a:r>
            <a:endParaRPr lang="en-US" altLang="ja-JP" sz="3200" b="1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問題の変換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7" t="12890" r="43140" b="53684"/>
          <a:stretch/>
        </p:blipFill>
        <p:spPr>
          <a:xfrm rot="16200000">
            <a:off x="5948561" y="-3395232"/>
            <a:ext cx="1142894" cy="101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推定関数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⇒以下の</a:t>
                </a:r>
                <a:r>
                  <a:rPr lang="en-US" altLang="ja-JP" sz="3200" b="1" dirty="0" smtClean="0"/>
                  <a:t>3</a:t>
                </a:r>
                <a:r>
                  <a:rPr lang="ja-JP" altLang="en-US" sz="3200" b="1" dirty="0" smtClean="0"/>
                  <a:t>条件を満たす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セミパラメトリックモデルと推定関数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3" t="66388" r="5200" b="5776"/>
          <a:stretch/>
        </p:blipFill>
        <p:spPr>
          <a:xfrm rot="16200000">
            <a:off x="4862806" y="-709905"/>
            <a:ext cx="2283725" cy="847873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5" t="53713" r="16810" b="5267"/>
          <a:stretch/>
        </p:blipFill>
        <p:spPr>
          <a:xfrm rot="16200000">
            <a:off x="5464537" y="-306304"/>
            <a:ext cx="1080262" cy="118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9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73" t="68722" r="27711" b="5386"/>
          <a:stretch/>
        </p:blipFill>
        <p:spPr>
          <a:xfrm rot="16200000">
            <a:off x="5207002" y="-38100"/>
            <a:ext cx="1231900" cy="7886699"/>
          </a:xfrm>
          <a:prstGeom prst="rect">
            <a:avLst/>
          </a:prstGeom>
        </p:spPr>
      </p:pic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真のモデル</a:t>
                </a:r>
                <a14:m>
                  <m:oMath xmlns:m="http://schemas.openxmlformats.org/officeDocument/2006/math"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ja-JP" altLang="en-US" sz="3200" b="1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ja-JP" altLang="en-US" sz="3200" b="1" i="1" dirty="0" smtClean="0">
                        <a:latin typeface="Cambria Math" panose="02040503050406030204" pitchFamily="18" charset="0"/>
                      </a:rPr>
                      <m:t>𝝃</m:t>
                    </m:r>
                    <m:r>
                      <a:rPr lang="ja-JP" altLang="en-US" sz="3200" b="1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から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en-US" altLang="ja-JP" sz="3200" b="1" dirty="0" err="1">
                    <a:solidFill>
                      <a:srgbClr val="FF0000"/>
                    </a:solidFill>
                  </a:rPr>
                  <a:t>i.i.d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.</a:t>
                </a:r>
                <a:r>
                  <a:rPr lang="ja-JP" altLang="en-US" sz="3200" b="1" dirty="0" smtClean="0"/>
                  <a:t>でサンプル</a:t>
                </a:r>
                <a14:m>
                  <m:oMath xmlns:m="http://schemas.openxmlformats.org/officeDocument/2006/math"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sz="32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32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ja-JP" sz="32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32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sz="3200" b="1" dirty="0" smtClean="0"/>
                  <a:t>を得るとする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もし推定関数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ja-JP" altLang="en-US" sz="3200" b="1" dirty="0" smtClean="0"/>
                  <a:t>が得られるならば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推定方程式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を解くことで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漸近的に良い性質を持つ推定量</a:t>
                </a:r>
                <a:endParaRPr lang="en-US" altLang="ja-JP" sz="32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を得る</a:t>
                </a:r>
                <a:r>
                  <a:rPr lang="en-US" altLang="ja-JP" sz="3200" b="1" dirty="0" smtClean="0"/>
                  <a:t>(</a:t>
                </a:r>
                <a:r>
                  <a:rPr lang="en-US" altLang="ja-JP" sz="3200" b="1" dirty="0" smtClean="0">
                    <a:solidFill>
                      <a:srgbClr val="FF0000"/>
                    </a:solidFill>
                  </a:rPr>
                  <a:t>M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推定量</a:t>
                </a:r>
                <a:r>
                  <a:rPr lang="en-US" altLang="ja-JP" sz="3200" b="1" dirty="0" smtClean="0"/>
                  <a:t>)</a:t>
                </a:r>
              </a:p>
              <a:p>
                <a:pPr marL="0" indent="0">
                  <a:buNone/>
                </a:pP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3"/>
                <a:stretch>
                  <a:fillRect l="-1507" t="-2361" b="-200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推定方程式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2" t="75601" r="34257" b="12933"/>
          <a:stretch/>
        </p:blipFill>
        <p:spPr>
          <a:xfrm rot="16200000">
            <a:off x="3645503" y="3618299"/>
            <a:ext cx="519499" cy="34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2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>
                    <a:latin typeface="Cambria Math" panose="02040503050406030204" pitchFamily="18" charset="0"/>
                  </a:rPr>
                  <a:t>サンプル数無限大で</a:t>
                </a:r>
                <a:r>
                  <a:rPr lang="en-US" altLang="ja-JP" sz="3200" b="1" dirty="0" smtClean="0">
                    <a:latin typeface="Cambria Math" panose="02040503050406030204" pitchFamily="18" charset="0"/>
                  </a:rPr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ja-JP" altLang="en-US" sz="32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ja-JP" altLang="en-US" sz="32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b>
                      </m:sSub>
                      <m:r>
                        <a:rPr lang="ja-JP" altLang="en-US" sz="3200" b="1" i="1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ja-JP" altLang="en-US" sz="3200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ja-JP" altLang="en-US" sz="3200" b="1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8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タイトル 1"/>
              <p:cNvSpPr txBox="1">
                <a:spLocks/>
              </p:cNvSpPr>
              <p:nvPr/>
            </p:nvSpPr>
            <p:spPr>
              <a:xfrm>
                <a:off x="838199" y="-79719"/>
                <a:ext cx="11029545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kumimoji="1"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ja-JP" sz="4000" b="1" dirty="0" smtClean="0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2.1.4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4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ja-JP" altLang="en-US" sz="4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4000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altLang="ja-JP" sz="4000" b="1" i="1">
                            <a:latin typeface="Cambria Math" panose="02040503050406030204" pitchFamily="18" charset="0"/>
                          </a:rPr>
                          <m:t>𝑻</m:t>
                        </m:r>
                      </m:sub>
                    </m:sSub>
                  </m:oMath>
                </a14:m>
                <a:r>
                  <a:rPr lang="ja-JP" altLang="en-US" sz="4000" b="1" dirty="0">
                    <a:latin typeface="小塚ゴシック Pro B" panose="020B0800000000000000" pitchFamily="34" charset="-128"/>
                    <a:ea typeface="小塚ゴシック Pro B" panose="020B0800000000000000" pitchFamily="34" charset="-128"/>
                  </a:rPr>
                  <a:t>の良い性質とは？</a:t>
                </a:r>
              </a:p>
            </p:txBody>
          </p:sp>
        </mc:Choice>
        <mc:Fallback xmlns="">
          <p:sp>
            <p:nvSpPr>
              <p:cNvPr id="8" name="タイトル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-79719"/>
                <a:ext cx="11029545" cy="1325563"/>
              </a:xfrm>
              <a:prstGeom prst="rect">
                <a:avLst/>
              </a:prstGeom>
              <a:blipFill>
                <a:blip r:embed="rId3"/>
                <a:stretch>
                  <a:fillRect l="-193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4" t="64219" r="48404" b="5303"/>
          <a:stretch/>
        </p:blipFill>
        <p:spPr>
          <a:xfrm rot="16200000">
            <a:off x="6060871" y="-1878608"/>
            <a:ext cx="584201" cy="928370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4" t="54390" r="51941" b="5512"/>
          <a:stretch/>
        </p:blipFill>
        <p:spPr>
          <a:xfrm rot="16200000">
            <a:off x="5003675" y="-1507725"/>
            <a:ext cx="2184649" cy="1176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0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2"/>
            <a:ext cx="10515600" cy="54977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smtClean="0"/>
              <a:t>M</a:t>
            </a:r>
            <a:r>
              <a:rPr lang="ja-JP" altLang="en-US" sz="3200" b="1" dirty="0" smtClean="0"/>
              <a:t>推定量は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十分に広い一致推定量のクラス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b="1" dirty="0" smtClean="0"/>
              <a:t>⇒理論的に扱いやすいので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合理的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推定関数となりえる関数形全体を特定できると</a:t>
            </a:r>
            <a:r>
              <a:rPr lang="en-US" altLang="ja-JP" sz="3200" b="1" dirty="0" smtClean="0"/>
              <a:t>, M</a:t>
            </a:r>
            <a:r>
              <a:rPr lang="ja-JP" altLang="en-US" sz="3200" b="1" dirty="0" smtClean="0"/>
              <a:t>推定量となりうる推定量をすべて特定できる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⇒推定量を特定できると</a:t>
            </a:r>
            <a:r>
              <a:rPr lang="en-US" altLang="ja-JP" sz="3200" b="1" dirty="0" smtClean="0"/>
              <a:t>, (2.1.105)</a:t>
            </a:r>
            <a:r>
              <a:rPr lang="ja-JP" altLang="en-US" sz="3200" b="1" dirty="0" smtClean="0"/>
              <a:t>からその推定量の漸近分散</a:t>
            </a: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推定精度</a:t>
            </a:r>
            <a:r>
              <a:rPr lang="en-US" altLang="ja-JP" sz="3200" b="1" dirty="0" smtClean="0"/>
              <a:t>)</a:t>
            </a:r>
            <a:r>
              <a:rPr lang="ja-JP" altLang="en-US" sz="3200" b="1" dirty="0" smtClean="0"/>
              <a:t>を求めることができる</a:t>
            </a: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分散を最小にする推定関数を求めると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漸近的な意味で最適な</a:t>
            </a:r>
            <a:r>
              <a:rPr lang="en-US" altLang="ja-JP" sz="3200" b="1" dirty="0" smtClean="0"/>
              <a:t>M</a:t>
            </a:r>
            <a:r>
              <a:rPr lang="ja-JP" altLang="en-US" sz="3200" b="1" dirty="0" smtClean="0"/>
              <a:t>推定量を出すことができる</a:t>
            </a:r>
            <a:endParaRPr lang="en-US" altLang="ja-JP" sz="3200" b="1" dirty="0" smtClean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2.1.4 M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推定量のメリット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48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3039761"/>
            <a:ext cx="12192000" cy="751575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2.1.5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推定関数に基づく方策評価の理論解析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30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smtClean="0"/>
              <a:t>(2.1.100)</a:t>
            </a:r>
            <a:r>
              <a:rPr lang="ja-JP" altLang="en-US" sz="3200" b="1" dirty="0" smtClean="0"/>
              <a:t>のセミパラメトリックモデルは</a:t>
            </a:r>
            <a:r>
              <a:rPr lang="en-US" altLang="ja-JP" sz="3200" b="1" dirty="0" smtClean="0"/>
              <a:t>Markov</a:t>
            </a:r>
            <a:r>
              <a:rPr lang="ja-JP" altLang="en-US" sz="3200" b="1" dirty="0" smtClean="0"/>
              <a:t>時系列なので</a:t>
            </a:r>
            <a:r>
              <a:rPr lang="en-US" altLang="ja-JP" sz="3200" b="1" dirty="0" smtClean="0"/>
              <a:t>, </a:t>
            </a:r>
            <a:r>
              <a:rPr lang="en-US" altLang="ja-JP" sz="3200" b="1" dirty="0" err="1" smtClean="0"/>
              <a:t>i.i.d</a:t>
            </a:r>
            <a:r>
              <a:rPr lang="en-US" altLang="ja-JP" sz="3200" b="1" dirty="0" smtClean="0"/>
              <a:t>.</a:t>
            </a:r>
            <a:r>
              <a:rPr lang="ja-JP" altLang="en-US" sz="3200" b="1" dirty="0" smtClean="0"/>
              <a:t>に従う分布ではない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⇒そのまま推定関数が適用できない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しかし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推定関数を拡張することで</a:t>
            </a:r>
            <a:r>
              <a:rPr lang="en-US" altLang="ja-JP" sz="3200" b="1" dirty="0" smtClean="0"/>
              <a:t>Markov</a:t>
            </a:r>
            <a:r>
              <a:rPr lang="ja-JP" altLang="en-US" sz="3200" b="1" dirty="0" smtClean="0"/>
              <a:t>時系列に適用できる！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マルチンゲール推定関数</a:t>
            </a:r>
            <a:r>
              <a:rPr lang="ja-JP" altLang="en-US" sz="3200" b="1" dirty="0" smtClean="0"/>
              <a:t>を用いる</a:t>
            </a:r>
            <a:endParaRPr lang="en-US" altLang="ja-JP" sz="3200" b="1" dirty="0" smtClean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2.1.5 </a:t>
            </a:r>
            <a:r>
              <a:rPr lang="ja-JP" altLang="en-US" sz="36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推定関数のセミパラメトリックモデルへの適用</a:t>
            </a:r>
            <a:endParaRPr lang="ja-JP" altLang="en-US" sz="36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16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>
                <a:latin typeface="Cambria Math" panose="02040503050406030204" pitchFamily="18" charset="0"/>
              </a:rPr>
              <a:t>以下のような</a:t>
            </a:r>
            <a:r>
              <a:rPr lang="en-US" altLang="ja-JP" sz="3200" b="1" dirty="0" smtClean="0">
                <a:latin typeface="Cambria Math" panose="02040503050406030204" pitchFamily="18" charset="0"/>
              </a:rPr>
              <a:t>m</a:t>
            </a:r>
            <a:r>
              <a:rPr lang="ja-JP" altLang="en-US" sz="3200" b="1" dirty="0" smtClean="0">
                <a:latin typeface="Cambria Math" panose="02040503050406030204" pitchFamily="18" charset="0"/>
              </a:rPr>
              <a:t>次元ベクトル空間を定義</a:t>
            </a:r>
            <a:endParaRPr lang="en-US" altLang="ja-JP" sz="3200" b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ja-JP" sz="3200" b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ja-JP" sz="3200" b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ja-JP" sz="3200" b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ja-JP" sz="3200" b="1" dirty="0" smtClean="0">
                <a:latin typeface="Cambria Math" panose="02040503050406030204" pitchFamily="18" charset="0"/>
              </a:rPr>
              <a:t>					</a:t>
            </a:r>
            <a:r>
              <a:rPr lang="ja-JP" altLang="en-US" sz="3200" b="1" dirty="0" smtClean="0">
                <a:latin typeface="Cambria Math" panose="02040503050406030204" pitchFamily="18" charset="0"/>
              </a:rPr>
              <a:t>現在の状態だけではなく</a:t>
            </a:r>
            <a:r>
              <a:rPr lang="en-US" altLang="ja-JP" sz="3200" b="1" dirty="0" smtClean="0">
                <a:latin typeface="Cambria Math" panose="02040503050406030204" pitchFamily="18" charset="0"/>
              </a:rPr>
              <a:t>,</a:t>
            </a:r>
          </a:p>
          <a:p>
            <a:pPr marL="0" indent="0">
              <a:buNone/>
            </a:pPr>
            <a:r>
              <a:rPr lang="en-US" altLang="ja-JP" sz="3200" b="1" dirty="0">
                <a:latin typeface="Cambria Math" panose="02040503050406030204" pitchFamily="18" charset="0"/>
              </a:rPr>
              <a:t> </a:t>
            </a:r>
            <a:r>
              <a:rPr lang="en-US" altLang="ja-JP" sz="3200" b="1" dirty="0" smtClean="0">
                <a:latin typeface="Cambria Math" panose="02040503050406030204" pitchFamily="18" charset="0"/>
              </a:rPr>
              <a:t>                                                   </a:t>
            </a:r>
            <a:r>
              <a:rPr lang="ja-JP" altLang="en-US" sz="3200" b="1" dirty="0" smtClean="0">
                <a:latin typeface="Cambria Math" panose="02040503050406030204" pitchFamily="18" charset="0"/>
              </a:rPr>
              <a:t>過去の観測に依存！</a:t>
            </a:r>
            <a:endParaRPr lang="en-US" altLang="ja-JP" sz="3200" b="1" dirty="0" smtClean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2.1.5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マルチンゲール推定関数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7" t="19074" r="57313" b="66909"/>
          <a:stretch/>
        </p:blipFill>
        <p:spPr>
          <a:xfrm rot="16200000">
            <a:off x="4945311" y="451399"/>
            <a:ext cx="1035847" cy="3871606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6096000" y="2638425"/>
            <a:ext cx="12668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>
            <a:off x="6699250" y="2638425"/>
            <a:ext cx="0" cy="787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37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>
                <a:latin typeface="Cambria Math" panose="02040503050406030204" pitchFamily="18" charset="0"/>
              </a:rPr>
              <a:t>推定関数の定義を満たす条件は？</a:t>
            </a:r>
            <a:endParaRPr lang="en-US" altLang="ja-JP" sz="3200" b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ja-JP" sz="3200" b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ja-JP" sz="3200" b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ja-JP" sz="3200" b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ja-JP" sz="3200" b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r>
              <a:rPr lang="ja-JP" altLang="en-US" sz="3200" b="1" dirty="0" smtClean="0"/>
              <a:t>同様に推定関数                 　　を解いて</a:t>
            </a:r>
            <a:r>
              <a:rPr lang="en-US" altLang="ja-JP" sz="3200" b="1" dirty="0" smtClean="0"/>
              <a:t>,</a:t>
            </a:r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M</a:t>
            </a:r>
            <a:r>
              <a:rPr lang="ja-JP" altLang="en-US" sz="3200" b="1" dirty="0" smtClean="0"/>
              <a:t>推定量　　　　　　　　　を得る</a:t>
            </a:r>
            <a:r>
              <a:rPr lang="en-US" altLang="ja-JP" sz="3200" b="1" dirty="0" smtClean="0"/>
              <a:t>.</a:t>
            </a:r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2.1.5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マルチンゲール推定関数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0" t="16591" r="72129" b="53936"/>
          <a:stretch/>
        </p:blipFill>
        <p:spPr>
          <a:xfrm rot="16200000">
            <a:off x="5110836" y="-1181041"/>
            <a:ext cx="1854997" cy="81406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" t="20660" r="88163" b="69154"/>
          <a:stretch/>
        </p:blipFill>
        <p:spPr>
          <a:xfrm rot="16200000">
            <a:off x="4596592" y="3087717"/>
            <a:ext cx="1071079" cy="267068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2" t="75601" r="34257" b="12933"/>
          <a:stretch/>
        </p:blipFill>
        <p:spPr>
          <a:xfrm rot="16200000">
            <a:off x="4159853" y="3640748"/>
            <a:ext cx="519499" cy="34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1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教師付き学習と強化学習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強化学習アルゴリズムの収束性はなかなか難しい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理由</a:t>
            </a:r>
            <a:r>
              <a:rPr lang="en-US" altLang="ja-JP" sz="3200" b="1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3200" b="1" dirty="0" smtClean="0"/>
              <a:t>価値</a:t>
            </a:r>
            <a:r>
              <a:rPr lang="ja-JP" altLang="en-US" sz="3200" b="1" dirty="0"/>
              <a:t>関数</a:t>
            </a:r>
            <a:r>
              <a:rPr lang="ja-JP" altLang="en-US" sz="3200" b="1" dirty="0" smtClean="0"/>
              <a:t>の出力の手本となる教師出力が未知</a:t>
            </a:r>
            <a:endParaRPr lang="en-US" altLang="ja-JP" sz="3200" b="1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200" b="1" dirty="0"/>
              <a:t>生成</a:t>
            </a:r>
            <a:r>
              <a:rPr lang="ja-JP" altLang="en-US" sz="3200" b="1" dirty="0" smtClean="0"/>
              <a:t>されるサンプルが独立同一分布</a:t>
            </a:r>
            <a:r>
              <a:rPr lang="en-US" altLang="ja-JP" sz="3200" b="1" dirty="0" smtClean="0"/>
              <a:t>(</a:t>
            </a:r>
            <a:r>
              <a:rPr lang="en-US" altLang="ja-JP" sz="3200" b="1" dirty="0" err="1" smtClean="0"/>
              <a:t>i.i.d</a:t>
            </a:r>
            <a:r>
              <a:rPr lang="en-US" altLang="ja-JP" sz="3200" b="1" dirty="0" smtClean="0"/>
              <a:t>.)</a:t>
            </a:r>
            <a:r>
              <a:rPr lang="ja-JP" altLang="en-US" sz="3200" b="1" dirty="0" smtClean="0"/>
              <a:t>に従わない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しかし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強化学習と教師付き学習の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学習則は類似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b="1" dirty="0" smtClean="0"/>
              <a:t>⇒学習の安定化させるため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その形式にしている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⇒教師付き学習を勉強すべし</a:t>
            </a:r>
            <a:r>
              <a:rPr lang="en-US" altLang="ja-JP" sz="3200" b="1" dirty="0" smtClean="0"/>
              <a:t>.</a:t>
            </a: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136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定理</a:t>
            </a:r>
            <a:r>
              <a:rPr lang="en-US" altLang="ja-JP" sz="3200" b="1" dirty="0" smtClean="0"/>
              <a:t>1</a:t>
            </a:r>
          </a:p>
          <a:p>
            <a:pPr marL="0" indent="0">
              <a:buNone/>
            </a:pPr>
            <a:r>
              <a:rPr lang="ja-JP" altLang="en-US" sz="3200" b="1" dirty="0" smtClean="0"/>
              <a:t>マルチンゲール関数は次で示される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これは推定関数を解き</a:t>
            </a:r>
            <a:r>
              <a:rPr lang="en-US" altLang="ja-JP" sz="3200" b="1" dirty="0" smtClean="0"/>
              <a:t>, </a:t>
            </a:r>
          </a:p>
          <a:p>
            <a:pPr marL="0" indent="0">
              <a:buNone/>
            </a:pPr>
            <a:r>
              <a:rPr lang="en-US" altLang="ja-JP" sz="3200" b="1" dirty="0" smtClean="0"/>
              <a:t>MRP</a:t>
            </a:r>
            <a:r>
              <a:rPr lang="ja-JP" altLang="en-US" sz="3200" b="1" dirty="0" smtClean="0"/>
              <a:t>に関するすべての</a:t>
            </a:r>
            <a:r>
              <a:rPr lang="en-US" altLang="ja-JP" sz="3200" b="1" dirty="0" smtClean="0"/>
              <a:t>M</a:t>
            </a:r>
            <a:r>
              <a:rPr lang="ja-JP" altLang="en-US" sz="3200" b="1" dirty="0" smtClean="0"/>
              <a:t>推定量を特定することができる</a:t>
            </a:r>
            <a:r>
              <a:rPr lang="en-US" altLang="ja-JP" sz="3200" b="1" dirty="0" smtClean="0"/>
              <a:t>.</a:t>
            </a:r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6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2.1.5</a:t>
            </a:r>
            <a:r>
              <a:rPr lang="ja-JP" altLang="en-US" sz="36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36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マルチンゲール推定関数になる関数のクラス</a:t>
            </a:r>
            <a:endParaRPr lang="ja-JP" altLang="en-US" sz="36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0" t="16945" r="5245" b="62221"/>
          <a:stretch/>
        </p:blipFill>
        <p:spPr>
          <a:xfrm rot="16200000">
            <a:off x="4677453" y="-571405"/>
            <a:ext cx="1494075" cy="722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定理</a:t>
            </a:r>
            <a:r>
              <a:rPr lang="en-US" altLang="ja-JP" sz="3200" b="1" dirty="0" smtClean="0"/>
              <a:t>1</a:t>
            </a:r>
            <a:r>
              <a:rPr lang="ja-JP" altLang="en-US" sz="3200" b="1" dirty="0" smtClean="0"/>
              <a:t>より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すべてのマルチンゲール関数は</a:t>
            </a:r>
            <a:r>
              <a:rPr lang="en-US" altLang="ja-JP" sz="3200" b="1" dirty="0" smtClean="0"/>
              <a:t>(2.1.110)</a:t>
            </a:r>
          </a:p>
          <a:p>
            <a:pPr marL="0" indent="0">
              <a:buNone/>
            </a:pPr>
            <a:r>
              <a:rPr lang="ja-JP" altLang="en-US" sz="3200" b="1" dirty="0" smtClean="0"/>
              <a:t>⇒推定方程式</a:t>
            </a:r>
            <a:r>
              <a:rPr lang="en-US" altLang="ja-JP" sz="3200" b="1" dirty="0" smtClean="0"/>
              <a:t>(2.1.109)</a:t>
            </a:r>
            <a:r>
              <a:rPr lang="ja-JP" altLang="en-US" sz="3200" b="1" dirty="0" smtClean="0"/>
              <a:t>に漸近解析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⇒すべての一致推定量に対して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推定精度がわかる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⇒つまり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最良の推定精度</a:t>
            </a:r>
            <a:r>
              <a:rPr lang="ja-JP" altLang="en-US" sz="3200" b="1" dirty="0" smtClean="0"/>
              <a:t>を持つ</a:t>
            </a:r>
            <a:r>
              <a:rPr lang="en-US" altLang="ja-JP" sz="3200" b="1" dirty="0" smtClean="0"/>
              <a:t>M</a:t>
            </a:r>
            <a:r>
              <a:rPr lang="ja-JP" altLang="en-US" sz="3200" b="1" dirty="0" smtClean="0"/>
              <a:t>推定量を導出する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マルチンゲール推定関数を知ることができる！</a:t>
            </a:r>
            <a:endParaRPr lang="en-US" altLang="ja-JP" sz="3200" b="1" dirty="0" smtClean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2.1.5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最適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な推定精度を実現する推定関数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26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補題</a:t>
            </a:r>
            <a:r>
              <a:rPr lang="en-US" altLang="ja-JP" sz="3200" b="1" dirty="0" smtClean="0"/>
              <a:t>4.</a:t>
            </a:r>
          </a:p>
          <a:p>
            <a:pPr marL="0" indent="0">
              <a:buNone/>
            </a:pPr>
            <a:r>
              <a:rPr lang="en-US" altLang="ja-JP" sz="3200" b="1" dirty="0"/>
              <a:t>(</a:t>
            </a:r>
            <a:r>
              <a:rPr lang="en-US" altLang="ja-JP" sz="3200" b="1" dirty="0" smtClean="0"/>
              <a:t>2.1.109)</a:t>
            </a:r>
            <a:r>
              <a:rPr lang="ja-JP" altLang="en-US" sz="3200" b="1" dirty="0" smtClean="0"/>
              <a:t>から与えられる</a:t>
            </a:r>
            <a:r>
              <a:rPr lang="en-US" altLang="ja-JP" sz="3200" b="1" dirty="0" smtClean="0"/>
              <a:t>M</a:t>
            </a:r>
            <a:r>
              <a:rPr lang="ja-JP" altLang="en-US" sz="3200" b="1" dirty="0" smtClean="0"/>
              <a:t>推定量は以下を満たす</a:t>
            </a:r>
            <a:endParaRPr lang="en-US" altLang="ja-JP" sz="3200" b="1" dirty="0" smtClean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2.1.5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マルチンゲール推定関数の収束性能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8" t="16588" r="42255" b="62139"/>
          <a:stretch/>
        </p:blipFill>
        <p:spPr>
          <a:xfrm rot="16200000">
            <a:off x="5067688" y="-961640"/>
            <a:ext cx="866006" cy="7381874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9" t="16588" r="49472" b="62139"/>
          <a:stretch/>
        </p:blipFill>
        <p:spPr>
          <a:xfrm rot="16200000">
            <a:off x="4567798" y="404258"/>
            <a:ext cx="1865787" cy="738187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0" t="11592" r="57468" b="67135"/>
          <a:stretch/>
        </p:blipFill>
        <p:spPr>
          <a:xfrm rot="16200000">
            <a:off x="5149357" y="1688486"/>
            <a:ext cx="702668" cy="738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補題</a:t>
                </a:r>
                <a:r>
                  <a:rPr lang="en-US" altLang="ja-JP" sz="3200" b="1" dirty="0" smtClean="0"/>
                  <a:t>4.</a:t>
                </a:r>
                <a:r>
                  <a:rPr lang="ja-JP" altLang="en-US" sz="3200" b="1" dirty="0" smtClean="0"/>
                  <a:t>から</a:t>
                </a:r>
                <a:endParaRPr lang="en-US" altLang="ja-JP" sz="3200" b="1" dirty="0" smtClean="0"/>
              </a:p>
              <a:p>
                <a:r>
                  <a:rPr lang="en-US" altLang="ja-JP" sz="3200" b="1" dirty="0" smtClean="0"/>
                  <a:t>M</a:t>
                </a:r>
                <a:r>
                  <a:rPr lang="ja-JP" altLang="en-US" sz="3200" b="1" dirty="0" smtClean="0"/>
                  <a:t>推定量は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ja-JP" altLang="en-US" sz="32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rad>
                  </m:oMath>
                </a14:m>
                <a:r>
                  <a:rPr lang="ja-JP" altLang="en-US" sz="3200" b="1" dirty="0" smtClean="0"/>
                  <a:t>のオーダーで真のパラメータ</a:t>
                </a:r>
                <a14:m>
                  <m:oMath xmlns:m="http://schemas.openxmlformats.org/officeDocument/2006/math">
                    <m:r>
                      <a:rPr lang="en-US" altLang="ja-JP" sz="3200" b="1" i="1" dirty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ja-JP" altLang="en-US" sz="3200" b="1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ja-JP" altLang="en-US" sz="3200" b="1" dirty="0" smtClean="0"/>
                  <a:t>に収束</a:t>
                </a:r>
                <a:endParaRPr lang="en-US" altLang="ja-JP" sz="3200" b="1" dirty="0" smtClean="0"/>
              </a:p>
              <a:p>
                <a:r>
                  <a:rPr lang="ja-JP" altLang="en-US" sz="3200" b="1" dirty="0" smtClean="0"/>
                  <a:t>推定量の精度は共分散行列</a:t>
                </a:r>
                <a:r>
                  <a:rPr lang="en-US" altLang="ja-JP" sz="3200" b="1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ja-JP" sz="3200" b="1" dirty="0" smtClean="0"/>
                  <a:t>)</a:t>
                </a:r>
                <a:r>
                  <a:rPr lang="ja-JP" altLang="en-US" sz="3200" b="1" dirty="0" smtClean="0"/>
                  <a:t>で決定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</a:t>
                </a:r>
                <a:r>
                  <a:rPr lang="ja-JP" altLang="en-US" sz="3200" b="1" dirty="0"/>
                  <a:t>共分散行列</a:t>
                </a:r>
                <a:r>
                  <a:rPr lang="en-US" altLang="ja-JP" sz="3200" b="1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𝑴</m:t>
                    </m:r>
                    <m:sSup>
                      <m:sSup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ja-JP" sz="3200" b="1" dirty="0" smtClean="0"/>
                  <a:t>)</a:t>
                </a:r>
                <a:r>
                  <a:rPr lang="ja-JP" altLang="en-US" sz="3200" b="1" dirty="0" smtClean="0"/>
                  <a:t>を最小化する重み関数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/>
                  <a:t>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を求めると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最良の推定精度を実現する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/>
                  <a:t>　</a:t>
                </a:r>
                <a:r>
                  <a:rPr lang="en-US" altLang="ja-JP" sz="3200" b="1" dirty="0" smtClean="0"/>
                  <a:t>M</a:t>
                </a:r>
                <a:r>
                  <a:rPr lang="ja-JP" altLang="en-US" sz="3200" b="1" dirty="0" smtClean="0"/>
                  <a:t>推定量を導出できる！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6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2.1.5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マルチンゲール推定関数の収束性能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129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定理</a:t>
            </a:r>
            <a:r>
              <a:rPr lang="en-US" altLang="ja-JP" sz="3200" b="1" dirty="0" smtClean="0"/>
              <a:t>2.</a:t>
            </a:r>
          </a:p>
          <a:p>
            <a:pPr marL="0" indent="0">
              <a:buNone/>
            </a:pPr>
            <a:r>
              <a:rPr lang="ja-JP" altLang="en-US" sz="3200" b="1" dirty="0"/>
              <a:t>最適</a:t>
            </a:r>
            <a:r>
              <a:rPr lang="ja-JP" altLang="en-US" sz="3200" b="1" dirty="0" smtClean="0"/>
              <a:t>な推定関数は次の通り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　　　　　　　これらは未知なので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近似手法などで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　　　　　　求める必要がある</a:t>
            </a:r>
            <a:endParaRPr lang="en-US" altLang="ja-JP" sz="3200" b="1" dirty="0" smtClean="0"/>
          </a:p>
        </p:txBody>
      </p:sp>
      <p:sp>
        <p:nvSpPr>
          <p:cNvPr id="8" name="タイトル 1"/>
          <p:cNvSpPr txBox="1">
            <a:spLocks/>
          </p:cNvSpPr>
          <p:nvPr/>
        </p:nvSpPr>
        <p:spPr>
          <a:xfrm>
            <a:off x="838199" y="-79719"/>
            <a:ext cx="1102954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2.1.5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最適なマルチンゲール推定関数</a:t>
            </a:r>
            <a:endParaRPr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0" t="17467" r="78527" b="53272"/>
          <a:stretch/>
        </p:blipFill>
        <p:spPr>
          <a:xfrm rot="16200000">
            <a:off x="5743755" y="-2295139"/>
            <a:ext cx="1218431" cy="1015364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8" t="10770" r="88174" b="56754"/>
          <a:stretch/>
        </p:blipFill>
        <p:spPr>
          <a:xfrm rot="16200000">
            <a:off x="5908249" y="-1844183"/>
            <a:ext cx="649883" cy="11269107"/>
          </a:xfrm>
          <a:prstGeom prst="rect">
            <a:avLst/>
          </a:prstGeom>
        </p:spPr>
      </p:pic>
      <p:cxnSp>
        <p:nvCxnSpPr>
          <p:cNvPr id="3" name="直線コネクタ 2"/>
          <p:cNvCxnSpPr/>
          <p:nvPr/>
        </p:nvCxnSpPr>
        <p:spPr>
          <a:xfrm>
            <a:off x="3924300" y="4115312"/>
            <a:ext cx="32575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8953500" y="4115312"/>
            <a:ext cx="19240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7658100" y="4267712"/>
            <a:ext cx="42096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82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3039761"/>
            <a:ext cx="12192000" cy="751575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2.1.6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既存手法との関係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75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663892" y="1754248"/>
            <a:ext cx="3034665" cy="512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まとめ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図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2975" y="1205941"/>
            <a:ext cx="2476500" cy="1923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050" b="1" dirty="0" smtClean="0"/>
              <a:t>Dynamic Programming(</a:t>
            </a:r>
            <a:r>
              <a:rPr lang="ja-JP" altLang="en-US" sz="1050" b="1" dirty="0" smtClean="0"/>
              <a:t>動的計画法</a:t>
            </a:r>
            <a:r>
              <a:rPr lang="en-US" altLang="ja-JP" sz="1050" b="1" dirty="0" smtClean="0"/>
              <a:t>)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188720" y="1663139"/>
            <a:ext cx="1989773" cy="2289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Bellman(</a:t>
            </a:r>
            <a:r>
              <a:rPr lang="ja-JP" altLang="en-US" sz="1050" b="1" dirty="0" smtClean="0"/>
              <a:t>最適</a:t>
            </a:r>
            <a:r>
              <a:rPr lang="en-US" altLang="ja-JP" sz="1050" b="1" dirty="0" smtClean="0"/>
              <a:t>)</a:t>
            </a:r>
            <a:r>
              <a:rPr lang="ja-JP" altLang="en-US" sz="1050" b="1" dirty="0" smtClean="0"/>
              <a:t>方程式</a:t>
            </a:r>
            <a:r>
              <a:rPr lang="en-US" altLang="ja-JP" sz="1050" b="1" dirty="0" smtClean="0"/>
              <a:t>(1.2)</a:t>
            </a:r>
          </a:p>
        </p:txBody>
      </p:sp>
      <p:cxnSp>
        <p:nvCxnSpPr>
          <p:cNvPr id="4" name="直線矢印コネクタ 3"/>
          <p:cNvCxnSpPr>
            <a:stCxn id="6" idx="2"/>
            <a:endCxn id="7" idx="0"/>
          </p:cNvCxnSpPr>
          <p:nvPr/>
        </p:nvCxnSpPr>
        <p:spPr>
          <a:xfrm>
            <a:off x="2181225" y="1398243"/>
            <a:ext cx="2382" cy="264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2181225" y="1434540"/>
            <a:ext cx="65341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式変形</a:t>
            </a:r>
            <a:endParaRPr lang="en-US" altLang="ja-JP" sz="1050" b="1" dirty="0" smtClean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1082992" y="1941880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V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2773680" y="1941880"/>
            <a:ext cx="58483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663892" y="2664758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257300" y="2576721"/>
            <a:ext cx="182118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基本的なアルゴリズム</a:t>
            </a:r>
            <a:r>
              <a:rPr lang="en-US" altLang="ja-JP" sz="1050" b="1" dirty="0" smtClean="0"/>
              <a:t>(1.3)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178493" y="2266607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3135632" y="234507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Bellman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オペレータ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(2.1.2)</a:t>
            </a:r>
          </a:p>
        </p:txBody>
      </p:sp>
      <p:cxnSp>
        <p:nvCxnSpPr>
          <p:cNvPr id="19" name="直線コネクタ 18"/>
          <p:cNvCxnSpPr>
            <a:stCxn id="9" idx="2"/>
            <a:endCxn id="7" idx="2"/>
          </p:cNvCxnSpPr>
          <p:nvPr/>
        </p:nvCxnSpPr>
        <p:spPr>
          <a:xfrm flipV="1">
            <a:off x="2181225" y="1892105"/>
            <a:ext cx="2382" cy="37450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stCxn id="12" idx="2"/>
          </p:cNvCxnSpPr>
          <p:nvPr/>
        </p:nvCxnSpPr>
        <p:spPr>
          <a:xfrm flipH="1" flipV="1">
            <a:off x="2181224" y="2755869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1082992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7" name="コンテンツ プレースホルダー 2"/>
          <p:cNvSpPr txBox="1">
            <a:spLocks/>
          </p:cNvSpPr>
          <p:nvPr/>
        </p:nvSpPr>
        <p:spPr>
          <a:xfrm>
            <a:off x="973931" y="3003934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9" name="コンテンツ プレースホルダー 2"/>
          <p:cNvSpPr txBox="1">
            <a:spLocks/>
          </p:cNvSpPr>
          <p:nvPr/>
        </p:nvSpPr>
        <p:spPr>
          <a:xfrm>
            <a:off x="2774633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30" name="コンテンツ プレースホルダー 2"/>
          <p:cNvSpPr txBox="1">
            <a:spLocks/>
          </p:cNvSpPr>
          <p:nvPr/>
        </p:nvSpPr>
        <p:spPr>
          <a:xfrm>
            <a:off x="2613183" y="3003934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3178493" y="3292099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3135632" y="3370565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価値関数の関数近似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37" name="角丸四角形 36"/>
          <p:cNvSpPr/>
          <p:nvPr/>
        </p:nvSpPr>
        <p:spPr>
          <a:xfrm>
            <a:off x="663891" y="3689991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コンテンツ プレースホルダー 2"/>
          <p:cNvSpPr txBox="1">
            <a:spLocks/>
          </p:cNvSpPr>
          <p:nvPr/>
        </p:nvSpPr>
        <p:spPr>
          <a:xfrm>
            <a:off x="1188720" y="3601954"/>
            <a:ext cx="1946912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関数近似器による学習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39" name="直線コネクタ 38"/>
          <p:cNvCxnSpPr>
            <a:stCxn id="37" idx="2"/>
          </p:cNvCxnSpPr>
          <p:nvPr/>
        </p:nvCxnSpPr>
        <p:spPr>
          <a:xfrm flipH="1" flipV="1">
            <a:off x="2181223" y="3781102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コンテンツ プレースホルダー 2"/>
          <p:cNvSpPr txBox="1">
            <a:spLocks/>
          </p:cNvSpPr>
          <p:nvPr/>
        </p:nvSpPr>
        <p:spPr>
          <a:xfrm>
            <a:off x="1082991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1" name="コンテンツ プレースホルダー 2"/>
          <p:cNvSpPr txBox="1">
            <a:spLocks/>
          </p:cNvSpPr>
          <p:nvPr/>
        </p:nvSpPr>
        <p:spPr>
          <a:xfrm>
            <a:off x="973930" y="4029167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2" name="コンテンツ プレースホルダー 2"/>
          <p:cNvSpPr txBox="1">
            <a:spLocks/>
          </p:cNvSpPr>
          <p:nvPr/>
        </p:nvSpPr>
        <p:spPr>
          <a:xfrm>
            <a:off x="2774632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43" name="コンテンツ プレースホルダー 2"/>
          <p:cNvSpPr txBox="1">
            <a:spLocks/>
          </p:cNvSpPr>
          <p:nvPr/>
        </p:nvSpPr>
        <p:spPr>
          <a:xfrm>
            <a:off x="2613182" y="4029167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44" name="直線矢印コネクタ 43"/>
          <p:cNvCxnSpPr/>
          <p:nvPr/>
        </p:nvCxnSpPr>
        <p:spPr>
          <a:xfrm>
            <a:off x="3178493" y="4329877"/>
            <a:ext cx="0" cy="297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コンテンツ プレースホルダー 2"/>
          <p:cNvSpPr txBox="1">
            <a:spLocks/>
          </p:cNvSpPr>
          <p:nvPr/>
        </p:nvSpPr>
        <p:spPr>
          <a:xfrm>
            <a:off x="3135632" y="440834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目的関数の</a:t>
            </a:r>
            <a:r>
              <a:rPr lang="ja-JP" altLang="en-US" sz="1050" b="1" dirty="0">
                <a:solidFill>
                  <a:srgbClr val="FF0000"/>
                </a:solidFill>
              </a:rPr>
              <a:t>追加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46" name="角丸四角形 45"/>
          <p:cNvSpPr/>
          <p:nvPr/>
        </p:nvSpPr>
        <p:spPr>
          <a:xfrm>
            <a:off x="663891" y="4715224"/>
            <a:ext cx="4433889" cy="205133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コンテンツ プレースホルダー 2"/>
          <p:cNvSpPr txBox="1">
            <a:spLocks/>
          </p:cNvSpPr>
          <p:nvPr/>
        </p:nvSpPr>
        <p:spPr>
          <a:xfrm>
            <a:off x="1188720" y="4627187"/>
            <a:ext cx="335280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関数近似器による目的関数最小化の学習 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49" name="直線コネクタ 48"/>
          <p:cNvCxnSpPr/>
          <p:nvPr/>
        </p:nvCxnSpPr>
        <p:spPr>
          <a:xfrm flipV="1">
            <a:off x="3569747" y="4877734"/>
            <a:ext cx="1" cy="178788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コンテンツ プレースホルダー 2"/>
          <p:cNvSpPr txBox="1">
            <a:spLocks/>
          </p:cNvSpPr>
          <p:nvPr/>
        </p:nvSpPr>
        <p:spPr>
          <a:xfrm>
            <a:off x="789145" y="4919402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◆勾配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52" name="コンテンツ プレースホルダー 2"/>
          <p:cNvSpPr txBox="1">
            <a:spLocks/>
          </p:cNvSpPr>
          <p:nvPr/>
        </p:nvSpPr>
        <p:spPr>
          <a:xfrm>
            <a:off x="789145" y="5381947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53" name="コンテンツ プレースホルダー 2"/>
          <p:cNvSpPr txBox="1">
            <a:spLocks/>
          </p:cNvSpPr>
          <p:nvPr/>
        </p:nvSpPr>
        <p:spPr>
          <a:xfrm>
            <a:off x="946307" y="5120794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</a:t>
            </a:r>
          </a:p>
        </p:txBody>
      </p:sp>
      <p:sp>
        <p:nvSpPr>
          <p:cNvPr id="54" name="コンテンツ プレースホルダー 2"/>
          <p:cNvSpPr txBox="1">
            <a:spLocks/>
          </p:cNvSpPr>
          <p:nvPr/>
        </p:nvSpPr>
        <p:spPr>
          <a:xfrm>
            <a:off x="946307" y="5574249"/>
            <a:ext cx="149971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(</a:t>
            </a:r>
            <a:r>
              <a:rPr lang="ja-JP" altLang="en-US" sz="1050" b="1" dirty="0" smtClean="0"/>
              <a:t>射影</a:t>
            </a:r>
            <a:r>
              <a:rPr lang="en-US" altLang="ja-JP" sz="1050" b="1" dirty="0" smtClean="0"/>
              <a:t>)Bellman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5" name="コンテンツ プレースホルダー 2"/>
          <p:cNvSpPr txBox="1">
            <a:spLocks/>
          </p:cNvSpPr>
          <p:nvPr/>
        </p:nvSpPr>
        <p:spPr>
          <a:xfrm>
            <a:off x="2371964" y="5583339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6" name="コンテンツ プレースホルダー 2"/>
          <p:cNvSpPr txBox="1">
            <a:spLocks/>
          </p:cNvSpPr>
          <p:nvPr/>
        </p:nvSpPr>
        <p:spPr>
          <a:xfrm>
            <a:off x="2521744" y="578676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・操作不変法</a:t>
            </a:r>
            <a:endParaRPr lang="en-US" altLang="ja-JP" sz="1050" b="1" dirty="0" smtClean="0"/>
          </a:p>
        </p:txBody>
      </p:sp>
      <p:sp>
        <p:nvSpPr>
          <p:cNvPr id="57" name="コンテンツ プレースホルダー 2"/>
          <p:cNvSpPr txBox="1">
            <a:spLocks/>
          </p:cNvSpPr>
          <p:nvPr/>
        </p:nvSpPr>
        <p:spPr>
          <a:xfrm>
            <a:off x="2529842" y="5965717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</a:p>
        </p:txBody>
      </p:sp>
      <p:sp>
        <p:nvSpPr>
          <p:cNvPr id="58" name="コンテンツ プレースホルダー 2"/>
          <p:cNvSpPr txBox="1">
            <a:spLocks/>
          </p:cNvSpPr>
          <p:nvPr/>
        </p:nvSpPr>
        <p:spPr>
          <a:xfrm>
            <a:off x="2521744" y="6155793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R-LSTD</a:t>
            </a:r>
          </a:p>
        </p:txBody>
      </p:sp>
      <p:sp>
        <p:nvSpPr>
          <p:cNvPr id="59" name="コンテンツ プレースホルダー 2"/>
          <p:cNvSpPr txBox="1">
            <a:spLocks/>
          </p:cNvSpPr>
          <p:nvPr/>
        </p:nvSpPr>
        <p:spPr>
          <a:xfrm>
            <a:off x="2529842" y="634809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LSTD(λ)</a:t>
            </a: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2529842" y="651573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err="1" smtClean="0"/>
              <a:t>iLSTD</a:t>
            </a:r>
            <a:endParaRPr lang="en-US" altLang="ja-JP" sz="1050" b="1" dirty="0" smtClean="0"/>
          </a:p>
        </p:txBody>
      </p:sp>
      <p:sp>
        <p:nvSpPr>
          <p:cNvPr id="62" name="コンテンツ プレースホルダー 2"/>
          <p:cNvSpPr txBox="1">
            <a:spLocks/>
          </p:cNvSpPr>
          <p:nvPr/>
        </p:nvSpPr>
        <p:spPr>
          <a:xfrm>
            <a:off x="1071312" y="577921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BRM</a:t>
            </a:r>
          </a:p>
        </p:txBody>
      </p:sp>
      <p:sp>
        <p:nvSpPr>
          <p:cNvPr id="63" name="コンテンツ プレースホルダー 2"/>
          <p:cNvSpPr txBox="1">
            <a:spLocks/>
          </p:cNvSpPr>
          <p:nvPr/>
        </p:nvSpPr>
        <p:spPr>
          <a:xfrm>
            <a:off x="1079410" y="5958164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RG</a:t>
            </a:r>
          </a:p>
        </p:txBody>
      </p:sp>
      <p:sp>
        <p:nvSpPr>
          <p:cNvPr id="64" name="コンテンツ プレースホルダー 2"/>
          <p:cNvSpPr txBox="1">
            <a:spLocks/>
          </p:cNvSpPr>
          <p:nvPr/>
        </p:nvSpPr>
        <p:spPr>
          <a:xfrm>
            <a:off x="1071312" y="614824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GTD2</a:t>
            </a:r>
          </a:p>
        </p:txBody>
      </p:sp>
      <p:sp>
        <p:nvSpPr>
          <p:cNvPr id="65" name="コンテンツ プレースホルダー 2"/>
          <p:cNvSpPr txBox="1">
            <a:spLocks/>
          </p:cNvSpPr>
          <p:nvPr/>
        </p:nvSpPr>
        <p:spPr>
          <a:xfrm>
            <a:off x="1079410" y="634054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TDC</a:t>
            </a:r>
          </a:p>
        </p:txBody>
      </p:sp>
      <p:sp>
        <p:nvSpPr>
          <p:cNvPr id="66" name="コンテンツ プレースホルダー 2"/>
          <p:cNvSpPr txBox="1">
            <a:spLocks/>
          </p:cNvSpPr>
          <p:nvPr/>
        </p:nvSpPr>
        <p:spPr>
          <a:xfrm>
            <a:off x="1079410" y="650818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LSPE(λ)</a:t>
            </a:r>
          </a:p>
        </p:txBody>
      </p:sp>
      <p:sp>
        <p:nvSpPr>
          <p:cNvPr id="67" name="コンテンツ プレースホルダー 2"/>
          <p:cNvSpPr txBox="1">
            <a:spLocks/>
          </p:cNvSpPr>
          <p:nvPr/>
        </p:nvSpPr>
        <p:spPr>
          <a:xfrm>
            <a:off x="3549267" y="4954141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68" name="コンテンツ プレースホルダー 2"/>
          <p:cNvSpPr txBox="1">
            <a:spLocks/>
          </p:cNvSpPr>
          <p:nvPr/>
        </p:nvSpPr>
        <p:spPr>
          <a:xfrm>
            <a:off x="3706429" y="5147445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69" name="コンテンツ プレースホルダー 2"/>
          <p:cNvSpPr txBox="1">
            <a:spLocks/>
          </p:cNvSpPr>
          <p:nvPr/>
        </p:nvSpPr>
        <p:spPr>
          <a:xfrm>
            <a:off x="3831434" y="535240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  <a:r>
              <a:rPr lang="en-US" altLang="ja-JP" sz="1050" b="1" dirty="0"/>
              <a:t>Q</a:t>
            </a:r>
            <a:endParaRPr lang="en-US" altLang="ja-JP" sz="1050" b="1" dirty="0" smtClean="0"/>
          </a:p>
        </p:txBody>
      </p:sp>
      <p:sp>
        <p:nvSpPr>
          <p:cNvPr id="70" name="コンテンツ プレースホルダー 2"/>
          <p:cNvSpPr txBox="1">
            <a:spLocks/>
          </p:cNvSpPr>
          <p:nvPr/>
        </p:nvSpPr>
        <p:spPr>
          <a:xfrm>
            <a:off x="3839532" y="553136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LSPI</a:t>
            </a:r>
          </a:p>
        </p:txBody>
      </p: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3831434" y="5721436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GQ</a:t>
            </a:r>
          </a:p>
        </p:txBody>
      </p:sp>
      <p:sp>
        <p:nvSpPr>
          <p:cNvPr id="72" name="コンテンツ プレースホルダー 2"/>
          <p:cNvSpPr txBox="1">
            <a:spLocks/>
          </p:cNvSpPr>
          <p:nvPr/>
        </p:nvSpPr>
        <p:spPr>
          <a:xfrm>
            <a:off x="3839532" y="591373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greedy-GQ</a:t>
            </a:r>
          </a:p>
        </p:txBody>
      </p:sp>
      <p:sp>
        <p:nvSpPr>
          <p:cNvPr id="73" name="コンテンツ プレースホルダー 2"/>
          <p:cNvSpPr txBox="1">
            <a:spLocks/>
          </p:cNvSpPr>
          <p:nvPr/>
        </p:nvSpPr>
        <p:spPr>
          <a:xfrm>
            <a:off x="3839532" y="608137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fitted Q</a:t>
            </a:r>
          </a:p>
        </p:txBody>
      </p:sp>
      <p:sp>
        <p:nvSpPr>
          <p:cNvPr id="74" name="コンテンツ プレースホルダー 2"/>
          <p:cNvSpPr txBox="1">
            <a:spLocks/>
          </p:cNvSpPr>
          <p:nvPr/>
        </p:nvSpPr>
        <p:spPr>
          <a:xfrm>
            <a:off x="7016116" y="1199446"/>
            <a:ext cx="3246119" cy="198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Decision Process(MDP)(1.2)</a:t>
            </a:r>
          </a:p>
        </p:txBody>
      </p:sp>
      <p:cxnSp>
        <p:nvCxnSpPr>
          <p:cNvPr id="76" name="直線矢印コネクタ 75"/>
          <p:cNvCxnSpPr>
            <a:stCxn id="74" idx="1"/>
            <a:endCxn id="6" idx="3"/>
          </p:cNvCxnSpPr>
          <p:nvPr/>
        </p:nvCxnSpPr>
        <p:spPr>
          <a:xfrm flipH="1">
            <a:off x="3419475" y="1298845"/>
            <a:ext cx="3596641" cy="3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コンテンツ プレースホルダー 2"/>
          <p:cNvSpPr txBox="1">
            <a:spLocks/>
          </p:cNvSpPr>
          <p:nvPr/>
        </p:nvSpPr>
        <p:spPr>
          <a:xfrm>
            <a:off x="3796502" y="1091334"/>
            <a:ext cx="248197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/>
              <a:t>環境</a:t>
            </a:r>
            <a:r>
              <a:rPr lang="ja-JP" altLang="en-US" sz="1050" b="1" dirty="0" smtClean="0"/>
              <a:t>の情報がすべて既知のときの解法</a:t>
            </a:r>
            <a:endParaRPr lang="en-US" altLang="ja-JP" sz="1050" b="1" dirty="0" smtClean="0"/>
          </a:p>
        </p:txBody>
      </p:sp>
      <p:sp>
        <p:nvSpPr>
          <p:cNvPr id="78" name="コンテンツ プレースホルダー 2"/>
          <p:cNvSpPr txBox="1">
            <a:spLocks/>
          </p:cNvSpPr>
          <p:nvPr/>
        </p:nvSpPr>
        <p:spPr>
          <a:xfrm>
            <a:off x="7016116" y="1912592"/>
            <a:ext cx="324611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Reward Process(MRP)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0" name="直線矢印コネクタ 79"/>
          <p:cNvCxnSpPr/>
          <p:nvPr/>
        </p:nvCxnSpPr>
        <p:spPr>
          <a:xfrm>
            <a:off x="8225791" y="1405964"/>
            <a:ext cx="0" cy="514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コンテンツ プレースホルダー 2"/>
          <p:cNvSpPr txBox="1">
            <a:spLocks/>
          </p:cNvSpPr>
          <p:nvPr/>
        </p:nvSpPr>
        <p:spPr>
          <a:xfrm>
            <a:off x="4078131" y="1782708"/>
            <a:ext cx="2524600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</a:t>
            </a:r>
            <a:r>
              <a:rPr lang="ja-JP" altLang="en-US" sz="1050" b="1" dirty="0">
                <a:solidFill>
                  <a:srgbClr val="FF0000"/>
                </a:solidFill>
              </a:rPr>
              <a:t>関数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の考え方を持ってくる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4" name="直線矢印コネクタ 83"/>
          <p:cNvCxnSpPr>
            <a:stCxn id="9" idx="3"/>
            <a:endCxn id="78" idx="1"/>
          </p:cNvCxnSpPr>
          <p:nvPr/>
        </p:nvCxnSpPr>
        <p:spPr>
          <a:xfrm flipV="1">
            <a:off x="3698557" y="2008743"/>
            <a:ext cx="3317559" cy="1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コンテンツ プレースホルダー 2"/>
          <p:cNvSpPr txBox="1">
            <a:spLocks/>
          </p:cNvSpPr>
          <p:nvPr/>
        </p:nvSpPr>
        <p:spPr>
          <a:xfrm>
            <a:off x="8328659" y="1574386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>
                <a:solidFill>
                  <a:srgbClr val="FF0000"/>
                </a:solidFill>
              </a:rPr>
              <a:t>行動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について周辺化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8225791" y="2135392"/>
            <a:ext cx="0" cy="5309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コンテンツ プレースホルダー 2"/>
          <p:cNvSpPr txBox="1">
            <a:spLocks/>
          </p:cNvSpPr>
          <p:nvPr/>
        </p:nvSpPr>
        <p:spPr>
          <a:xfrm>
            <a:off x="7212331" y="2635831"/>
            <a:ext cx="3246119" cy="208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セミパラメトリックモデル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en-US" altLang="ja-JP" sz="1050" b="1" dirty="0">
                <a:solidFill>
                  <a:srgbClr val="FF0000"/>
                </a:solidFill>
              </a:rPr>
              <a:t>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sp>
        <p:nvSpPr>
          <p:cNvPr id="94" name="コンテンツ プレースホルダー 2"/>
          <p:cNvSpPr txBox="1">
            <a:spLocks/>
          </p:cNvSpPr>
          <p:nvPr/>
        </p:nvSpPr>
        <p:spPr>
          <a:xfrm>
            <a:off x="8328659" y="2208015"/>
            <a:ext cx="3645168" cy="312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知りたいパラメータ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θ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と知る必要のないパラメータ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攪乱パラメータ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)ξ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で価値関数をモデル誤差なく関数化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コンテンツ プレースホルダー 2"/>
              <p:cNvSpPr txBox="1">
                <a:spLocks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を推定できる形にする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(2.1.4),(2.1.5)</a:t>
                </a:r>
              </a:p>
            </p:txBody>
          </p:sp>
        </mc:Choice>
        <mc:Fallback xmlns="">
          <p:sp>
            <p:nvSpPr>
              <p:cNvPr id="9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  <a:blipFill>
                <a:blip r:embed="rId2"/>
                <a:stretch>
                  <a:fillRect t="-1667"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コンテンツ プレースホルダー 2"/>
          <p:cNvSpPr txBox="1">
            <a:spLocks/>
          </p:cNvSpPr>
          <p:nvPr/>
        </p:nvSpPr>
        <p:spPr>
          <a:xfrm>
            <a:off x="7659768" y="3413712"/>
            <a:ext cx="1132045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050" b="1" dirty="0" smtClean="0"/>
          </a:p>
        </p:txBody>
      </p:sp>
      <p:cxnSp>
        <p:nvCxnSpPr>
          <p:cNvPr id="111" name="直線矢印コネクタ 110"/>
          <p:cNvCxnSpPr/>
          <p:nvPr/>
        </p:nvCxnSpPr>
        <p:spPr>
          <a:xfrm>
            <a:off x="8225791" y="2877772"/>
            <a:ext cx="0" cy="553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8225791" y="3626749"/>
            <a:ext cx="0" cy="319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コンテンツ プレースホルダー 2"/>
          <p:cNvSpPr txBox="1">
            <a:spLocks/>
          </p:cNvSpPr>
          <p:nvPr/>
        </p:nvSpPr>
        <p:spPr>
          <a:xfrm>
            <a:off x="8328659" y="3665396"/>
            <a:ext cx="1933576" cy="204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Marko</a:t>
            </a:r>
            <a:r>
              <a:rPr lang="en-US" altLang="ja-JP" sz="1050" b="1" dirty="0">
                <a:solidFill>
                  <a:srgbClr val="FF0000"/>
                </a:solidFill>
              </a:rPr>
              <a:t>v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時系列に拡張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sp>
        <p:nvSpPr>
          <p:cNvPr id="120" name="コンテンツ プレースホルダー 2"/>
          <p:cNvSpPr txBox="1">
            <a:spLocks/>
          </p:cNvSpPr>
          <p:nvPr/>
        </p:nvSpPr>
        <p:spPr>
          <a:xfrm>
            <a:off x="7016116" y="3966760"/>
            <a:ext cx="298918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/>
              <a:t>マルチンゲール</a:t>
            </a: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1" name="直線矢印コネクタ 120"/>
          <p:cNvCxnSpPr/>
          <p:nvPr/>
        </p:nvCxnSpPr>
        <p:spPr>
          <a:xfrm>
            <a:off x="8225791" y="4186443"/>
            <a:ext cx="0" cy="326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コンテンツ プレースホルダー 2"/>
              <p:cNvSpPr txBox="1">
                <a:spLocks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1050" b="1" dirty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>
                    <a:solidFill>
                      <a:srgbClr val="FF0000"/>
                    </a:solidFill>
                  </a:rPr>
                  <a:t>を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推定する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(2.1.4),(2.1.5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)</a:t>
                </a:r>
                <a:endParaRPr lang="en-US" altLang="ja-JP" sz="105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  <a:blipFill>
                <a:blip r:embed="rId3"/>
                <a:stretch>
                  <a:fillRect t="-3030" b="-393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コンテンツ プレースホルダー 2"/>
          <p:cNvSpPr txBox="1">
            <a:spLocks/>
          </p:cNvSpPr>
          <p:nvPr/>
        </p:nvSpPr>
        <p:spPr>
          <a:xfrm>
            <a:off x="7593091" y="4523677"/>
            <a:ext cx="163663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050" b="1" dirty="0" smtClean="0"/>
              <a:t>M</a:t>
            </a:r>
            <a:r>
              <a:rPr lang="ja-JP" altLang="en-US" sz="1050" b="1" dirty="0" smtClean="0"/>
              <a:t>推定量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9" name="カギ線コネクタ 128"/>
          <p:cNvCxnSpPr>
            <a:stCxn id="123" idx="2"/>
            <a:endCxn id="46" idx="3"/>
          </p:cNvCxnSpPr>
          <p:nvPr/>
        </p:nvCxnSpPr>
        <p:spPr>
          <a:xfrm rot="5400000">
            <a:off x="6252505" y="3581990"/>
            <a:ext cx="1004178" cy="331362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カギ線コネクタ 136"/>
          <p:cNvCxnSpPr/>
          <p:nvPr/>
        </p:nvCxnSpPr>
        <p:spPr>
          <a:xfrm rot="5400000" flipH="1">
            <a:off x="5604987" y="2106506"/>
            <a:ext cx="733182" cy="4527235"/>
          </a:xfrm>
          <a:prstGeom prst="bentConnector4">
            <a:avLst>
              <a:gd name="adj1" fmla="val -115199"/>
              <a:gd name="adj2" fmla="val 59038"/>
            </a:avLst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コンテンツ プレースホルダー 2"/>
          <p:cNvSpPr txBox="1">
            <a:spLocks/>
          </p:cNvSpPr>
          <p:nvPr/>
        </p:nvSpPr>
        <p:spPr>
          <a:xfrm>
            <a:off x="6038335" y="5803104"/>
            <a:ext cx="3258145" cy="21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既存の方策評価と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M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推定量は対応関係にある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(2.1.6)</a:t>
            </a:r>
          </a:p>
        </p:txBody>
      </p:sp>
      <p:cxnSp>
        <p:nvCxnSpPr>
          <p:cNvPr id="144" name="直線矢印コネクタ 143"/>
          <p:cNvCxnSpPr/>
          <p:nvPr/>
        </p:nvCxnSpPr>
        <p:spPr>
          <a:xfrm flipH="1" flipV="1">
            <a:off x="9028497" y="4736715"/>
            <a:ext cx="516982" cy="313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コンテンツ プレースホルダー 2"/>
          <p:cNvSpPr txBox="1">
            <a:spLocks/>
          </p:cNvSpPr>
          <p:nvPr/>
        </p:nvSpPr>
        <p:spPr>
          <a:xfrm>
            <a:off x="8835390" y="5082597"/>
            <a:ext cx="3075931" cy="36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推定精度を求めることができ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, 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最適な推定精度を実現する関数形を求めることができる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sp>
        <p:nvSpPr>
          <p:cNvPr id="82" name="正方形/長方形 81"/>
          <p:cNvSpPr/>
          <p:nvPr/>
        </p:nvSpPr>
        <p:spPr>
          <a:xfrm>
            <a:off x="5694837" y="5493518"/>
            <a:ext cx="3796507" cy="8545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832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2.1.6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導入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細かい話は置いといてざっくり説明！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実は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既存の方策評価法は</a:t>
            </a:r>
            <a:r>
              <a:rPr lang="en-US" altLang="ja-JP" sz="3200" b="1" dirty="0" smtClean="0"/>
              <a:t>, M</a:t>
            </a:r>
            <a:r>
              <a:rPr lang="ja-JP" altLang="en-US" sz="3200" b="1" dirty="0" smtClean="0"/>
              <a:t>推定量の一例ととらえることができる！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96689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2.1.6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既存手法との関係表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6" t="9306" r="34492" b="57083"/>
          <a:stretch/>
        </p:blipFill>
        <p:spPr>
          <a:xfrm rot="16200000">
            <a:off x="2931649" y="1345068"/>
            <a:ext cx="5909603" cy="52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3039761"/>
            <a:ext cx="12192000" cy="751575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2.1.7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おわりに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7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教師付き学習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3200" b="1" dirty="0" smtClean="0"/>
                  <a:t>Input </a:t>
                </a:r>
                <a14:m>
                  <m:oMath xmlns:m="http://schemas.openxmlformats.org/officeDocument/2006/math"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ja-JP" sz="3200" b="1" i="1" dirty="0" smtClean="0"/>
                  <a:t> </a:t>
                </a:r>
                <a:r>
                  <a:rPr lang="en-US" altLang="ja-JP" sz="3200" b="1" dirty="0" smtClean="0"/>
                  <a:t>, Output </a:t>
                </a:r>
                <a14:m>
                  <m:oMath xmlns:m="http://schemas.openxmlformats.org/officeDocument/2006/math">
                    <m:r>
                      <a:rPr lang="en-US" altLang="ja-JP" sz="3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altLang="ja-JP" sz="3200" b="1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関数近似機 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ja-JP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sz="3200" b="1" dirty="0" smtClean="0"/>
                  <a:t> , </a:t>
                </a:r>
                <a14:m>
                  <m:oMath xmlns:m="http://schemas.openxmlformats.org/officeDocument/2006/math">
                    <m:r>
                      <a:rPr lang="ja-JP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ja-JP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</m:oMath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教師付き学習 </a:t>
                </a:r>
                <a:r>
                  <a:rPr lang="en-US" altLang="ja-JP" sz="3200" b="1" dirty="0" smtClean="0"/>
                  <a:t>: T</a:t>
                </a:r>
                <a:r>
                  <a:rPr lang="ja-JP" altLang="en-US" sz="3200" b="1" dirty="0"/>
                  <a:t>個</a:t>
                </a:r>
                <a:r>
                  <a:rPr lang="ja-JP" altLang="en-US" sz="3200" b="1" dirty="0" smtClean="0"/>
                  <a:t>の訓練データ</a:t>
                </a:r>
                <a:r>
                  <a:rPr lang="en-US" altLang="ja-JP" sz="3200" b="1" dirty="0" smtClean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ja-JP" sz="3200" b="1" dirty="0" smtClean="0"/>
                  <a:t>}</a:t>
                </a:r>
                <a14:m>
                  <m:oMath xmlns:m="http://schemas.openxmlformats.org/officeDocument/2006/math"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, … ,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が</a:t>
                </a:r>
                <a:r>
                  <a:rPr lang="en-US" altLang="ja-JP" sz="3200" b="1" dirty="0" smtClean="0"/>
                  <a:t>given</a:t>
                </a:r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⇒教師出力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と</a:t>
                </a:r>
                <a:r>
                  <a:rPr lang="en-US" altLang="ja-JP" sz="3200" b="1" dirty="0" smtClean="0"/>
                  <a:t>, </a:t>
                </a:r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　入力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を得たときの関数近似による出力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ja-JP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⇒誤差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 ,</m:t>
                    </m:r>
                    <m:acc>
                      <m:accPr>
                        <m:chr m:val="̂"/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acc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200" b="1" dirty="0" smtClean="0"/>
                  <a:t>の平均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 ,</m:t>
                        </m:r>
                        <m:acc>
                          <m:accPr>
                            <m:chr m:val="̂"/>
                            <m:ctrlP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ja-JP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32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ja-JP" sz="32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acc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　を最小化するような</a:t>
                </a:r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パラメータ</a:t>
                </a:r>
                <a14:m>
                  <m:oMath xmlns:m="http://schemas.openxmlformats.org/officeDocument/2006/math">
                    <m:r>
                      <a:rPr lang="ja-JP" alt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ja-JP" altLang="en-US" sz="3200" b="1" dirty="0" smtClean="0">
                    <a:solidFill>
                      <a:srgbClr val="FF0000"/>
                    </a:solidFill>
                  </a:rPr>
                  <a:t>を学習</a:t>
                </a:r>
                <a:endParaRPr lang="en-US" altLang="ja-JP" sz="3200" b="1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⇒誤差の期待値</a:t>
                </a:r>
                <a14:m>
                  <m:oMath xmlns:m="http://schemas.openxmlformats.org/officeDocument/2006/math">
                    <m:r>
                      <a:rPr lang="ja-JP" altLang="en-US" sz="3200" b="1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ja-JP" altLang="en-US" sz="3200" b="1" dirty="0" smtClean="0"/>
                  <a:t>のパラメータ</a:t>
                </a:r>
                <a14:m>
                  <m:oMath xmlns:m="http://schemas.openxmlformats.org/officeDocument/2006/math">
                    <m:r>
                      <a:rPr lang="ja-JP" altLang="en-U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ja-JP" altLang="en-US" sz="3200" b="1" dirty="0" smtClean="0"/>
                  <a:t>に関する最小化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 b="-31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0797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角丸四角形 8"/>
          <p:cNvSpPr/>
          <p:nvPr/>
        </p:nvSpPr>
        <p:spPr>
          <a:xfrm>
            <a:off x="663892" y="1754248"/>
            <a:ext cx="3034665" cy="512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2.1.7  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.1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まとめ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942975" y="1205941"/>
            <a:ext cx="2476500" cy="1923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ja-JP" sz="1050" b="1" dirty="0" smtClean="0"/>
              <a:t>Dynamic Programming(</a:t>
            </a:r>
            <a:r>
              <a:rPr lang="ja-JP" altLang="en-US" sz="1050" b="1" dirty="0" smtClean="0"/>
              <a:t>動的計画法</a:t>
            </a:r>
            <a:r>
              <a:rPr lang="en-US" altLang="ja-JP" sz="1050" b="1" dirty="0" smtClean="0"/>
              <a:t>)</a:t>
            </a: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188720" y="1663139"/>
            <a:ext cx="1989773" cy="22896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Bellman(</a:t>
            </a:r>
            <a:r>
              <a:rPr lang="ja-JP" altLang="en-US" sz="1050" b="1" dirty="0" smtClean="0"/>
              <a:t>最適</a:t>
            </a:r>
            <a:r>
              <a:rPr lang="en-US" altLang="ja-JP" sz="1050" b="1" dirty="0" smtClean="0"/>
              <a:t>)</a:t>
            </a:r>
            <a:r>
              <a:rPr lang="ja-JP" altLang="en-US" sz="1050" b="1" dirty="0" smtClean="0"/>
              <a:t>方程式</a:t>
            </a:r>
            <a:r>
              <a:rPr lang="en-US" altLang="ja-JP" sz="1050" b="1" dirty="0" smtClean="0"/>
              <a:t>(1.2)</a:t>
            </a:r>
          </a:p>
        </p:txBody>
      </p:sp>
      <p:cxnSp>
        <p:nvCxnSpPr>
          <p:cNvPr id="4" name="直線矢印コネクタ 3"/>
          <p:cNvCxnSpPr>
            <a:stCxn id="6" idx="2"/>
            <a:endCxn id="7" idx="0"/>
          </p:cNvCxnSpPr>
          <p:nvPr/>
        </p:nvCxnSpPr>
        <p:spPr>
          <a:xfrm>
            <a:off x="2181225" y="1398243"/>
            <a:ext cx="2382" cy="2648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2181225" y="1434540"/>
            <a:ext cx="65341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式変形</a:t>
            </a:r>
            <a:endParaRPr lang="en-US" altLang="ja-JP" sz="1050" b="1" dirty="0" smtClean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1082992" y="1941880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V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2773680" y="1941880"/>
            <a:ext cx="58483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</a:t>
            </a:r>
            <a:r>
              <a:rPr lang="ja-JP" altLang="en-US" sz="1050" b="1" dirty="0" smtClean="0"/>
              <a:t>関数</a:t>
            </a:r>
            <a:endParaRPr lang="en-US" altLang="ja-JP" sz="1050" b="1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663892" y="2664758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1257300" y="2576721"/>
            <a:ext cx="182118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基本的なアルゴリズム</a:t>
            </a:r>
            <a:r>
              <a:rPr lang="en-US" altLang="ja-JP" sz="1050" b="1" dirty="0" smtClean="0"/>
              <a:t>(1.3)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>
            <a:off x="3178493" y="2266607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3135632" y="234507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Bellman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オペレータ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(2.1.2)</a:t>
            </a:r>
          </a:p>
        </p:txBody>
      </p:sp>
      <p:cxnSp>
        <p:nvCxnSpPr>
          <p:cNvPr id="19" name="直線コネクタ 18"/>
          <p:cNvCxnSpPr>
            <a:stCxn id="9" idx="2"/>
            <a:endCxn id="7" idx="2"/>
          </p:cNvCxnSpPr>
          <p:nvPr/>
        </p:nvCxnSpPr>
        <p:spPr>
          <a:xfrm flipV="1">
            <a:off x="2181225" y="1892105"/>
            <a:ext cx="2382" cy="37450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stCxn id="12" idx="2"/>
          </p:cNvCxnSpPr>
          <p:nvPr/>
        </p:nvCxnSpPr>
        <p:spPr>
          <a:xfrm flipH="1" flipV="1">
            <a:off x="2181224" y="2755869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1082992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7" name="コンテンツ プレースホルダー 2"/>
          <p:cNvSpPr txBox="1">
            <a:spLocks/>
          </p:cNvSpPr>
          <p:nvPr/>
        </p:nvSpPr>
        <p:spPr>
          <a:xfrm>
            <a:off x="973931" y="3003934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29" name="コンテンツ プレースホルダー 2"/>
          <p:cNvSpPr txBox="1">
            <a:spLocks/>
          </p:cNvSpPr>
          <p:nvPr/>
        </p:nvSpPr>
        <p:spPr>
          <a:xfrm>
            <a:off x="2774633" y="2824786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30" name="コンテンツ プレースホルダー 2"/>
          <p:cNvSpPr txBox="1">
            <a:spLocks/>
          </p:cNvSpPr>
          <p:nvPr/>
        </p:nvSpPr>
        <p:spPr>
          <a:xfrm>
            <a:off x="2613183" y="3003934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3178493" y="3292099"/>
            <a:ext cx="0" cy="3981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コンテンツ プレースホルダー 2"/>
          <p:cNvSpPr txBox="1">
            <a:spLocks/>
          </p:cNvSpPr>
          <p:nvPr/>
        </p:nvSpPr>
        <p:spPr>
          <a:xfrm>
            <a:off x="3135632" y="3370565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価値関数の関数近似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37" name="角丸四角形 36"/>
          <p:cNvSpPr/>
          <p:nvPr/>
        </p:nvSpPr>
        <p:spPr>
          <a:xfrm>
            <a:off x="663891" y="3689991"/>
            <a:ext cx="3034665" cy="62708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コンテンツ プレースホルダー 2"/>
          <p:cNvSpPr txBox="1">
            <a:spLocks/>
          </p:cNvSpPr>
          <p:nvPr/>
        </p:nvSpPr>
        <p:spPr>
          <a:xfrm>
            <a:off x="1188720" y="3601954"/>
            <a:ext cx="1946912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関数近似器による学習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39" name="直線コネクタ 38"/>
          <p:cNvCxnSpPr>
            <a:stCxn id="37" idx="2"/>
          </p:cNvCxnSpPr>
          <p:nvPr/>
        </p:nvCxnSpPr>
        <p:spPr>
          <a:xfrm flipH="1" flipV="1">
            <a:off x="2181223" y="3781102"/>
            <a:ext cx="1" cy="53597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コンテンツ プレースホルダー 2"/>
          <p:cNvSpPr txBox="1">
            <a:spLocks/>
          </p:cNvSpPr>
          <p:nvPr/>
        </p:nvSpPr>
        <p:spPr>
          <a:xfrm>
            <a:off x="1082991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1" name="コンテンツ プレースホルダー 2"/>
          <p:cNvSpPr txBox="1">
            <a:spLocks/>
          </p:cNvSpPr>
          <p:nvPr/>
        </p:nvSpPr>
        <p:spPr>
          <a:xfrm>
            <a:off x="973930" y="4029167"/>
            <a:ext cx="76866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TD(λ)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42" name="コンテンツ プレースホルダー 2"/>
          <p:cNvSpPr txBox="1">
            <a:spLocks/>
          </p:cNvSpPr>
          <p:nvPr/>
        </p:nvSpPr>
        <p:spPr>
          <a:xfrm>
            <a:off x="2774632" y="3850019"/>
            <a:ext cx="550546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err="1" smtClean="0"/>
              <a:t>Sarsa</a:t>
            </a:r>
            <a:endParaRPr lang="en-US" altLang="ja-JP" sz="1050" b="1" dirty="0" smtClean="0"/>
          </a:p>
        </p:txBody>
      </p:sp>
      <p:sp>
        <p:nvSpPr>
          <p:cNvPr id="43" name="コンテンツ プレースホルダー 2"/>
          <p:cNvSpPr txBox="1">
            <a:spLocks/>
          </p:cNvSpPr>
          <p:nvPr/>
        </p:nvSpPr>
        <p:spPr>
          <a:xfrm>
            <a:off x="2613182" y="4029167"/>
            <a:ext cx="963455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Q-learning</a:t>
            </a:r>
          </a:p>
        </p:txBody>
      </p:sp>
      <p:cxnSp>
        <p:nvCxnSpPr>
          <p:cNvPr id="44" name="直線矢印コネクタ 43"/>
          <p:cNvCxnSpPr/>
          <p:nvPr/>
        </p:nvCxnSpPr>
        <p:spPr>
          <a:xfrm>
            <a:off x="3178493" y="4329877"/>
            <a:ext cx="0" cy="297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コンテンツ プレースホルダー 2"/>
          <p:cNvSpPr txBox="1">
            <a:spLocks/>
          </p:cNvSpPr>
          <p:nvPr/>
        </p:nvSpPr>
        <p:spPr>
          <a:xfrm>
            <a:off x="3135632" y="4408343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目的関数の</a:t>
            </a:r>
            <a:r>
              <a:rPr lang="ja-JP" altLang="en-US" sz="1050" b="1" dirty="0">
                <a:solidFill>
                  <a:srgbClr val="FF0000"/>
                </a:solidFill>
              </a:rPr>
              <a:t>追加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p:sp>
        <p:nvSpPr>
          <p:cNvPr id="46" name="角丸四角形 45"/>
          <p:cNvSpPr/>
          <p:nvPr/>
        </p:nvSpPr>
        <p:spPr>
          <a:xfrm>
            <a:off x="663891" y="4715224"/>
            <a:ext cx="4433889" cy="2051336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コンテンツ プレースホルダー 2"/>
          <p:cNvSpPr txBox="1">
            <a:spLocks/>
          </p:cNvSpPr>
          <p:nvPr/>
        </p:nvSpPr>
        <p:spPr>
          <a:xfrm>
            <a:off x="1188720" y="4627187"/>
            <a:ext cx="3352800" cy="1982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関数近似器による目的関数最小化の学習 </a:t>
            </a:r>
            <a:r>
              <a:rPr lang="en-US" altLang="ja-JP" sz="1050" b="1" dirty="0" smtClean="0"/>
              <a:t>(2.1.3)</a:t>
            </a:r>
          </a:p>
        </p:txBody>
      </p:sp>
      <p:cxnSp>
        <p:nvCxnSpPr>
          <p:cNvPr id="49" name="直線コネクタ 48"/>
          <p:cNvCxnSpPr/>
          <p:nvPr/>
        </p:nvCxnSpPr>
        <p:spPr>
          <a:xfrm flipV="1">
            <a:off x="3569747" y="4877734"/>
            <a:ext cx="1" cy="178788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コンテンツ プレースホルダー 2"/>
          <p:cNvSpPr txBox="1">
            <a:spLocks/>
          </p:cNvSpPr>
          <p:nvPr/>
        </p:nvSpPr>
        <p:spPr>
          <a:xfrm>
            <a:off x="789145" y="4919402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◆勾配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法</a:t>
            </a:r>
            <a:endParaRPr lang="en-US" altLang="ja-JP" sz="1050" b="1" dirty="0" smtClean="0"/>
          </a:p>
        </p:txBody>
      </p:sp>
      <p:sp>
        <p:nvSpPr>
          <p:cNvPr id="52" name="コンテンツ プレースホルダー 2"/>
          <p:cNvSpPr txBox="1">
            <a:spLocks/>
          </p:cNvSpPr>
          <p:nvPr/>
        </p:nvSpPr>
        <p:spPr>
          <a:xfrm>
            <a:off x="789145" y="5381947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53" name="コンテンツ プレースホルダー 2"/>
          <p:cNvSpPr txBox="1">
            <a:spLocks/>
          </p:cNvSpPr>
          <p:nvPr/>
        </p:nvSpPr>
        <p:spPr>
          <a:xfrm>
            <a:off x="946307" y="5120794"/>
            <a:ext cx="95345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</a:t>
            </a:r>
          </a:p>
        </p:txBody>
      </p:sp>
      <p:sp>
        <p:nvSpPr>
          <p:cNvPr id="54" name="コンテンツ プレースホルダー 2"/>
          <p:cNvSpPr txBox="1">
            <a:spLocks/>
          </p:cNvSpPr>
          <p:nvPr/>
        </p:nvSpPr>
        <p:spPr>
          <a:xfrm>
            <a:off x="946307" y="5574249"/>
            <a:ext cx="149971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(</a:t>
            </a:r>
            <a:r>
              <a:rPr lang="ja-JP" altLang="en-US" sz="1050" b="1" dirty="0" smtClean="0"/>
              <a:t>射影</a:t>
            </a:r>
            <a:r>
              <a:rPr lang="en-US" altLang="ja-JP" sz="1050" b="1" dirty="0" smtClean="0"/>
              <a:t>)Bellman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5" name="コンテンツ プレースホルダー 2"/>
          <p:cNvSpPr txBox="1">
            <a:spLocks/>
          </p:cNvSpPr>
          <p:nvPr/>
        </p:nvSpPr>
        <p:spPr>
          <a:xfrm>
            <a:off x="2371964" y="5583339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TD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56" name="コンテンツ プレースホルダー 2"/>
          <p:cNvSpPr txBox="1">
            <a:spLocks/>
          </p:cNvSpPr>
          <p:nvPr/>
        </p:nvSpPr>
        <p:spPr>
          <a:xfrm>
            <a:off x="2521744" y="578676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・操作不変法</a:t>
            </a:r>
            <a:endParaRPr lang="en-US" altLang="ja-JP" sz="1050" b="1" dirty="0" smtClean="0"/>
          </a:p>
        </p:txBody>
      </p:sp>
      <p:sp>
        <p:nvSpPr>
          <p:cNvPr id="57" name="コンテンツ プレースホルダー 2"/>
          <p:cNvSpPr txBox="1">
            <a:spLocks/>
          </p:cNvSpPr>
          <p:nvPr/>
        </p:nvSpPr>
        <p:spPr>
          <a:xfrm>
            <a:off x="2529842" y="5965717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</a:p>
        </p:txBody>
      </p:sp>
      <p:sp>
        <p:nvSpPr>
          <p:cNvPr id="58" name="コンテンツ プレースホルダー 2"/>
          <p:cNvSpPr txBox="1">
            <a:spLocks/>
          </p:cNvSpPr>
          <p:nvPr/>
        </p:nvSpPr>
        <p:spPr>
          <a:xfrm>
            <a:off x="2521744" y="6155793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R-LSTD</a:t>
            </a:r>
          </a:p>
        </p:txBody>
      </p:sp>
      <p:sp>
        <p:nvSpPr>
          <p:cNvPr id="59" name="コンテンツ プレースホルダー 2"/>
          <p:cNvSpPr txBox="1">
            <a:spLocks/>
          </p:cNvSpPr>
          <p:nvPr/>
        </p:nvSpPr>
        <p:spPr>
          <a:xfrm>
            <a:off x="2529842" y="634809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LSTD(λ)</a:t>
            </a:r>
          </a:p>
        </p:txBody>
      </p:sp>
      <p:sp>
        <p:nvSpPr>
          <p:cNvPr id="60" name="コンテンツ プレースホルダー 2"/>
          <p:cNvSpPr txBox="1">
            <a:spLocks/>
          </p:cNvSpPr>
          <p:nvPr/>
        </p:nvSpPr>
        <p:spPr>
          <a:xfrm>
            <a:off x="2529842" y="6515735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err="1" smtClean="0"/>
              <a:t>iLSTD</a:t>
            </a:r>
            <a:endParaRPr lang="en-US" altLang="ja-JP" sz="1050" b="1" dirty="0" smtClean="0"/>
          </a:p>
        </p:txBody>
      </p:sp>
      <p:sp>
        <p:nvSpPr>
          <p:cNvPr id="62" name="コンテンツ プレースホルダー 2"/>
          <p:cNvSpPr txBox="1">
            <a:spLocks/>
          </p:cNvSpPr>
          <p:nvPr/>
        </p:nvSpPr>
        <p:spPr>
          <a:xfrm>
            <a:off x="1071312" y="577921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BRM</a:t>
            </a:r>
          </a:p>
        </p:txBody>
      </p:sp>
      <p:sp>
        <p:nvSpPr>
          <p:cNvPr id="63" name="コンテンツ プレースホルダー 2"/>
          <p:cNvSpPr txBox="1">
            <a:spLocks/>
          </p:cNvSpPr>
          <p:nvPr/>
        </p:nvSpPr>
        <p:spPr>
          <a:xfrm>
            <a:off x="1079410" y="5958164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RG</a:t>
            </a:r>
          </a:p>
        </p:txBody>
      </p:sp>
      <p:sp>
        <p:nvSpPr>
          <p:cNvPr id="64" name="コンテンツ プレースホルダー 2"/>
          <p:cNvSpPr txBox="1">
            <a:spLocks/>
          </p:cNvSpPr>
          <p:nvPr/>
        </p:nvSpPr>
        <p:spPr>
          <a:xfrm>
            <a:off x="1071312" y="614824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GTD2</a:t>
            </a:r>
          </a:p>
        </p:txBody>
      </p:sp>
      <p:sp>
        <p:nvSpPr>
          <p:cNvPr id="65" name="コンテンツ プレースホルダー 2"/>
          <p:cNvSpPr txBox="1">
            <a:spLocks/>
          </p:cNvSpPr>
          <p:nvPr/>
        </p:nvSpPr>
        <p:spPr>
          <a:xfrm>
            <a:off x="1079410" y="634054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TDC</a:t>
            </a:r>
          </a:p>
        </p:txBody>
      </p:sp>
      <p:sp>
        <p:nvSpPr>
          <p:cNvPr id="66" name="コンテンツ プレースホルダー 2"/>
          <p:cNvSpPr txBox="1">
            <a:spLocks/>
          </p:cNvSpPr>
          <p:nvPr/>
        </p:nvSpPr>
        <p:spPr>
          <a:xfrm>
            <a:off x="1079410" y="6508182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LSPE(λ)</a:t>
            </a:r>
          </a:p>
        </p:txBody>
      </p:sp>
      <p:sp>
        <p:nvSpPr>
          <p:cNvPr id="67" name="コンテンツ プレースホルダー 2"/>
          <p:cNvSpPr txBox="1">
            <a:spLocks/>
          </p:cNvSpPr>
          <p:nvPr/>
        </p:nvSpPr>
        <p:spPr>
          <a:xfrm>
            <a:off x="3549267" y="4954141"/>
            <a:ext cx="103679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◆最小二乗</a:t>
            </a:r>
            <a:r>
              <a:rPr lang="ja-JP" altLang="en-US" sz="1050" b="1" dirty="0"/>
              <a:t>法</a:t>
            </a:r>
            <a:endParaRPr lang="en-US" altLang="ja-JP" sz="1050" b="1" dirty="0" smtClean="0"/>
          </a:p>
        </p:txBody>
      </p:sp>
      <p:sp>
        <p:nvSpPr>
          <p:cNvPr id="68" name="コンテンツ プレースホルダー 2"/>
          <p:cNvSpPr txBox="1">
            <a:spLocks/>
          </p:cNvSpPr>
          <p:nvPr/>
        </p:nvSpPr>
        <p:spPr>
          <a:xfrm>
            <a:off x="3706429" y="5147445"/>
            <a:ext cx="112633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●</a:t>
            </a:r>
            <a:r>
              <a:rPr lang="en-US" altLang="ja-JP" sz="1050" b="1" dirty="0" smtClean="0"/>
              <a:t>Bellman</a:t>
            </a:r>
            <a:r>
              <a:rPr lang="ja-JP" altLang="en-US" sz="1050" b="1" dirty="0" smtClean="0"/>
              <a:t>残差</a:t>
            </a:r>
            <a:endParaRPr lang="en-US" altLang="ja-JP" sz="1050" b="1" dirty="0" smtClean="0"/>
          </a:p>
        </p:txBody>
      </p:sp>
      <p:sp>
        <p:nvSpPr>
          <p:cNvPr id="69" name="コンテンツ プレースホルダー 2"/>
          <p:cNvSpPr txBox="1">
            <a:spLocks/>
          </p:cNvSpPr>
          <p:nvPr/>
        </p:nvSpPr>
        <p:spPr>
          <a:xfrm>
            <a:off x="3831434" y="535240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LSTD</a:t>
            </a:r>
            <a:r>
              <a:rPr lang="en-US" altLang="ja-JP" sz="1050" b="1" dirty="0"/>
              <a:t>Q</a:t>
            </a:r>
            <a:endParaRPr lang="en-US" altLang="ja-JP" sz="1050" b="1" dirty="0" smtClean="0"/>
          </a:p>
        </p:txBody>
      </p:sp>
      <p:sp>
        <p:nvSpPr>
          <p:cNvPr id="70" name="コンテンツ プレースホルダー 2"/>
          <p:cNvSpPr txBox="1">
            <a:spLocks/>
          </p:cNvSpPr>
          <p:nvPr/>
        </p:nvSpPr>
        <p:spPr>
          <a:xfrm>
            <a:off x="3839532" y="5531360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LSPI</a:t>
            </a:r>
          </a:p>
        </p:txBody>
      </p:sp>
      <p:sp>
        <p:nvSpPr>
          <p:cNvPr id="71" name="コンテンツ プレースホルダー 2"/>
          <p:cNvSpPr txBox="1">
            <a:spLocks/>
          </p:cNvSpPr>
          <p:nvPr/>
        </p:nvSpPr>
        <p:spPr>
          <a:xfrm>
            <a:off x="3831434" y="5721436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GQ</a:t>
            </a:r>
          </a:p>
        </p:txBody>
      </p:sp>
      <p:sp>
        <p:nvSpPr>
          <p:cNvPr id="72" name="コンテンツ プレースホルダー 2"/>
          <p:cNvSpPr txBox="1">
            <a:spLocks/>
          </p:cNvSpPr>
          <p:nvPr/>
        </p:nvSpPr>
        <p:spPr>
          <a:xfrm>
            <a:off x="3839532" y="591373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greedy-GQ</a:t>
            </a:r>
          </a:p>
        </p:txBody>
      </p:sp>
      <p:sp>
        <p:nvSpPr>
          <p:cNvPr id="73" name="コンテンツ プレースホルダー 2"/>
          <p:cNvSpPr txBox="1">
            <a:spLocks/>
          </p:cNvSpPr>
          <p:nvPr/>
        </p:nvSpPr>
        <p:spPr>
          <a:xfrm>
            <a:off x="3839532" y="6081378"/>
            <a:ext cx="146970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/>
              <a:t>・</a:t>
            </a:r>
            <a:r>
              <a:rPr lang="en-US" altLang="ja-JP" sz="1050" b="1" dirty="0" smtClean="0"/>
              <a:t>fitted Q</a:t>
            </a:r>
          </a:p>
        </p:txBody>
      </p:sp>
      <p:sp>
        <p:nvSpPr>
          <p:cNvPr id="74" name="コンテンツ プレースホルダー 2"/>
          <p:cNvSpPr txBox="1">
            <a:spLocks/>
          </p:cNvSpPr>
          <p:nvPr/>
        </p:nvSpPr>
        <p:spPr>
          <a:xfrm>
            <a:off x="7016116" y="1199446"/>
            <a:ext cx="3246119" cy="198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Decision Process(MDP)(1.2)</a:t>
            </a:r>
          </a:p>
        </p:txBody>
      </p:sp>
      <p:cxnSp>
        <p:nvCxnSpPr>
          <p:cNvPr id="76" name="直線矢印コネクタ 75"/>
          <p:cNvCxnSpPr>
            <a:stCxn id="74" idx="1"/>
            <a:endCxn id="6" idx="3"/>
          </p:cNvCxnSpPr>
          <p:nvPr/>
        </p:nvCxnSpPr>
        <p:spPr>
          <a:xfrm flipH="1">
            <a:off x="3419475" y="1298845"/>
            <a:ext cx="3596641" cy="32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コンテンツ プレースホルダー 2"/>
          <p:cNvSpPr txBox="1">
            <a:spLocks/>
          </p:cNvSpPr>
          <p:nvPr/>
        </p:nvSpPr>
        <p:spPr>
          <a:xfrm>
            <a:off x="3796502" y="1091334"/>
            <a:ext cx="2481973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/>
              <a:t>環境</a:t>
            </a:r>
            <a:r>
              <a:rPr lang="ja-JP" altLang="en-US" sz="1050" b="1" dirty="0" smtClean="0"/>
              <a:t>の情報がすべて既知のときの解法</a:t>
            </a:r>
            <a:endParaRPr lang="en-US" altLang="ja-JP" sz="1050" b="1" dirty="0" smtClean="0"/>
          </a:p>
        </p:txBody>
      </p:sp>
      <p:sp>
        <p:nvSpPr>
          <p:cNvPr id="78" name="コンテンツ プレースホルダー 2"/>
          <p:cNvSpPr txBox="1">
            <a:spLocks/>
          </p:cNvSpPr>
          <p:nvPr/>
        </p:nvSpPr>
        <p:spPr>
          <a:xfrm>
            <a:off x="7016116" y="1912592"/>
            <a:ext cx="3246119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/>
              <a:t>Markov Reward Process(MRP)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0" name="直線矢印コネクタ 79"/>
          <p:cNvCxnSpPr/>
          <p:nvPr/>
        </p:nvCxnSpPr>
        <p:spPr>
          <a:xfrm>
            <a:off x="8225791" y="1405964"/>
            <a:ext cx="0" cy="5143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コンテンツ プレースホルダー 2"/>
          <p:cNvSpPr txBox="1">
            <a:spLocks/>
          </p:cNvSpPr>
          <p:nvPr/>
        </p:nvSpPr>
        <p:spPr>
          <a:xfrm>
            <a:off x="4078131" y="1782708"/>
            <a:ext cx="2524600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価値</a:t>
            </a:r>
            <a:r>
              <a:rPr lang="ja-JP" altLang="en-US" sz="1050" b="1" dirty="0">
                <a:solidFill>
                  <a:srgbClr val="FF0000"/>
                </a:solidFill>
              </a:rPr>
              <a:t>関数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の考え方を持ってくる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84" name="直線矢印コネクタ 83"/>
          <p:cNvCxnSpPr>
            <a:stCxn id="9" idx="3"/>
            <a:endCxn id="78" idx="1"/>
          </p:cNvCxnSpPr>
          <p:nvPr/>
        </p:nvCxnSpPr>
        <p:spPr>
          <a:xfrm flipV="1">
            <a:off x="3698557" y="2008743"/>
            <a:ext cx="3317559" cy="16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コンテンツ プレースホルダー 2"/>
          <p:cNvSpPr txBox="1">
            <a:spLocks/>
          </p:cNvSpPr>
          <p:nvPr/>
        </p:nvSpPr>
        <p:spPr>
          <a:xfrm>
            <a:off x="8328659" y="1574386"/>
            <a:ext cx="1802128" cy="1923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>
                <a:solidFill>
                  <a:srgbClr val="FF0000"/>
                </a:solidFill>
              </a:rPr>
              <a:t>行動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について周辺化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cxnSp>
        <p:nvCxnSpPr>
          <p:cNvPr id="90" name="直線矢印コネクタ 89"/>
          <p:cNvCxnSpPr/>
          <p:nvPr/>
        </p:nvCxnSpPr>
        <p:spPr>
          <a:xfrm>
            <a:off x="8225791" y="2135392"/>
            <a:ext cx="0" cy="5309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コンテンツ プレースホルダー 2"/>
          <p:cNvSpPr txBox="1">
            <a:spLocks/>
          </p:cNvSpPr>
          <p:nvPr/>
        </p:nvSpPr>
        <p:spPr>
          <a:xfrm>
            <a:off x="7212331" y="2635831"/>
            <a:ext cx="3246119" cy="2089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セミパラメトリックモデル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en-US" altLang="ja-JP" sz="1050" b="1" dirty="0">
                <a:solidFill>
                  <a:srgbClr val="FF0000"/>
                </a:solidFill>
              </a:rPr>
              <a:t>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sp>
        <p:nvSpPr>
          <p:cNvPr id="94" name="コンテンツ プレースホルダー 2"/>
          <p:cNvSpPr txBox="1">
            <a:spLocks/>
          </p:cNvSpPr>
          <p:nvPr/>
        </p:nvSpPr>
        <p:spPr>
          <a:xfrm>
            <a:off x="8328659" y="2208015"/>
            <a:ext cx="3645168" cy="312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知りたいパラメータ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θ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と知る必要のないパラメータ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攪乱パラメータ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)ξ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で価値関数をモデル誤差なく関数化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(2.1.3)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コンテンツ プレースホルダー 2"/>
              <p:cNvSpPr txBox="1">
                <a:spLocks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を推定できる形にする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(2.1.4),(2.1.5)</a:t>
                </a:r>
              </a:p>
            </p:txBody>
          </p:sp>
        </mc:Choice>
        <mc:Fallback xmlns="">
          <p:sp>
            <p:nvSpPr>
              <p:cNvPr id="96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9" y="2946752"/>
                <a:ext cx="3301366" cy="364137"/>
              </a:xfrm>
              <a:prstGeom prst="rect">
                <a:avLst/>
              </a:prstGeom>
              <a:blipFill>
                <a:blip r:embed="rId2"/>
                <a:stretch>
                  <a:fillRect t="-1667" b="-15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コンテンツ プレースホルダー 2"/>
          <p:cNvSpPr txBox="1">
            <a:spLocks/>
          </p:cNvSpPr>
          <p:nvPr/>
        </p:nvSpPr>
        <p:spPr>
          <a:xfrm>
            <a:off x="7659768" y="3413712"/>
            <a:ext cx="1132045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1050" b="1" dirty="0" smtClean="0"/>
          </a:p>
        </p:txBody>
      </p:sp>
      <p:cxnSp>
        <p:nvCxnSpPr>
          <p:cNvPr id="111" name="直線矢印コネクタ 110"/>
          <p:cNvCxnSpPr/>
          <p:nvPr/>
        </p:nvCxnSpPr>
        <p:spPr>
          <a:xfrm>
            <a:off x="8225791" y="2877772"/>
            <a:ext cx="0" cy="553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>
            <a:off x="8225791" y="3626749"/>
            <a:ext cx="0" cy="319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コンテンツ プレースホルダー 2"/>
          <p:cNvSpPr txBox="1">
            <a:spLocks/>
          </p:cNvSpPr>
          <p:nvPr/>
        </p:nvSpPr>
        <p:spPr>
          <a:xfrm>
            <a:off x="8328659" y="3665396"/>
            <a:ext cx="1933576" cy="2042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1050" b="1" dirty="0" smtClean="0">
                <a:solidFill>
                  <a:srgbClr val="FF0000"/>
                </a:solidFill>
              </a:rPr>
              <a:t>Marko</a:t>
            </a:r>
            <a:r>
              <a:rPr lang="en-US" altLang="ja-JP" sz="1050" b="1" dirty="0">
                <a:solidFill>
                  <a:srgbClr val="FF0000"/>
                </a:solidFill>
              </a:rPr>
              <a:t>v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時系列に拡張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</a:t>
            </a:r>
          </a:p>
        </p:txBody>
      </p:sp>
      <p:sp>
        <p:nvSpPr>
          <p:cNvPr id="120" name="コンテンツ プレースホルダー 2"/>
          <p:cNvSpPr txBox="1">
            <a:spLocks/>
          </p:cNvSpPr>
          <p:nvPr/>
        </p:nvSpPr>
        <p:spPr>
          <a:xfrm>
            <a:off x="7016116" y="3966760"/>
            <a:ext cx="298918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/>
              <a:t>マルチンゲール</a:t>
            </a:r>
            <a:r>
              <a:rPr lang="ja-JP" altLang="en-US" sz="1050" b="1" dirty="0" smtClean="0"/>
              <a:t>推定関数</a:t>
            </a:r>
            <a:r>
              <a:rPr lang="en-US" altLang="ja-JP" sz="1050" b="1" dirty="0">
                <a:solidFill>
                  <a:srgbClr val="FF0000"/>
                </a:solidFill>
              </a:rPr>
              <a:t>(2.1.4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1" name="直線矢印コネクタ 120"/>
          <p:cNvCxnSpPr/>
          <p:nvPr/>
        </p:nvCxnSpPr>
        <p:spPr>
          <a:xfrm>
            <a:off x="8225791" y="4186443"/>
            <a:ext cx="0" cy="326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コンテンツ プレースホルダー 2"/>
              <p:cNvSpPr txBox="1">
                <a:spLocks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ja-JP" altLang="en-US" sz="1050" b="1" dirty="0">
                    <a:solidFill>
                      <a:srgbClr val="FF0000"/>
                    </a:solidFill>
                  </a:rPr>
                  <a:t>真のパラメータ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θ*</a:t>
                </a:r>
                <a:r>
                  <a:rPr lang="ja-JP" altLang="en-US" sz="1050" b="1" dirty="0">
                    <a:solidFill>
                      <a:srgbClr val="FF0000"/>
                    </a:solidFill>
                  </a:rPr>
                  <a:t>の推定値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ja-JP" altLang="en-US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0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acc>
                  </m:oMath>
                </a14:m>
                <a:r>
                  <a:rPr lang="ja-JP" altLang="en-US" sz="1050" b="1" dirty="0">
                    <a:solidFill>
                      <a:srgbClr val="FF0000"/>
                    </a:solidFill>
                  </a:rPr>
                  <a:t>を</a:t>
                </a:r>
                <a:r>
                  <a:rPr lang="ja-JP" altLang="en-US" sz="1050" b="1" dirty="0" smtClean="0">
                    <a:solidFill>
                      <a:srgbClr val="FF0000"/>
                    </a:solidFill>
                  </a:rPr>
                  <a:t>推定する</a:t>
                </a:r>
                <a:r>
                  <a:rPr lang="en-US" altLang="ja-JP" sz="1050" b="1" dirty="0">
                    <a:solidFill>
                      <a:srgbClr val="FF0000"/>
                    </a:solidFill>
                  </a:rPr>
                  <a:t>(2.1.4),(2.1.5</a:t>
                </a:r>
                <a:r>
                  <a:rPr lang="en-US" altLang="ja-JP" sz="1050" b="1" dirty="0" smtClean="0">
                    <a:solidFill>
                      <a:srgbClr val="FF0000"/>
                    </a:solidFill>
                  </a:rPr>
                  <a:t>)</a:t>
                </a:r>
                <a:endParaRPr lang="en-US" altLang="ja-JP" sz="105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2" name="コンテンツ プレースホルダー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58" y="4228937"/>
                <a:ext cx="3463291" cy="204253"/>
              </a:xfrm>
              <a:prstGeom prst="rect">
                <a:avLst/>
              </a:prstGeom>
              <a:blipFill>
                <a:blip r:embed="rId3"/>
                <a:stretch>
                  <a:fillRect t="-3030" b="-393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コンテンツ プレースホルダー 2"/>
          <p:cNvSpPr txBox="1">
            <a:spLocks/>
          </p:cNvSpPr>
          <p:nvPr/>
        </p:nvSpPr>
        <p:spPr>
          <a:xfrm>
            <a:off x="7593091" y="4523677"/>
            <a:ext cx="1636632" cy="213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050" b="1" dirty="0" smtClean="0"/>
              <a:t>M</a:t>
            </a:r>
            <a:r>
              <a:rPr lang="ja-JP" altLang="en-US" sz="1050" b="1" dirty="0" smtClean="0"/>
              <a:t>推定量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(2.1.4),(2.1.5)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  <p:cxnSp>
        <p:nvCxnSpPr>
          <p:cNvPr id="129" name="カギ線コネクタ 128"/>
          <p:cNvCxnSpPr>
            <a:stCxn id="123" idx="2"/>
            <a:endCxn id="46" idx="3"/>
          </p:cNvCxnSpPr>
          <p:nvPr/>
        </p:nvCxnSpPr>
        <p:spPr>
          <a:xfrm rot="5400000">
            <a:off x="6252505" y="3581990"/>
            <a:ext cx="1004178" cy="331362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カギ線コネクタ 136"/>
          <p:cNvCxnSpPr/>
          <p:nvPr/>
        </p:nvCxnSpPr>
        <p:spPr>
          <a:xfrm rot="5400000" flipH="1">
            <a:off x="5604987" y="2106506"/>
            <a:ext cx="733182" cy="4527235"/>
          </a:xfrm>
          <a:prstGeom prst="bentConnector4">
            <a:avLst>
              <a:gd name="adj1" fmla="val -115199"/>
              <a:gd name="adj2" fmla="val 59038"/>
            </a:avLst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コンテンツ プレースホルダー 2"/>
          <p:cNvSpPr txBox="1">
            <a:spLocks/>
          </p:cNvSpPr>
          <p:nvPr/>
        </p:nvSpPr>
        <p:spPr>
          <a:xfrm>
            <a:off x="6038335" y="5803104"/>
            <a:ext cx="3258145" cy="2160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既存の方策評価と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M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推定量は対応関係にある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(2.1.6)</a:t>
            </a:r>
          </a:p>
        </p:txBody>
      </p:sp>
      <p:cxnSp>
        <p:nvCxnSpPr>
          <p:cNvPr id="144" name="直線矢印コネクタ 143"/>
          <p:cNvCxnSpPr/>
          <p:nvPr/>
        </p:nvCxnSpPr>
        <p:spPr>
          <a:xfrm flipH="1" flipV="1">
            <a:off x="9028497" y="4736715"/>
            <a:ext cx="516982" cy="313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コンテンツ プレースホルダー 2"/>
          <p:cNvSpPr txBox="1">
            <a:spLocks/>
          </p:cNvSpPr>
          <p:nvPr/>
        </p:nvSpPr>
        <p:spPr>
          <a:xfrm>
            <a:off x="8835390" y="5082597"/>
            <a:ext cx="3075931" cy="365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1050" b="1" dirty="0" smtClean="0">
                <a:solidFill>
                  <a:srgbClr val="FF0000"/>
                </a:solidFill>
              </a:rPr>
              <a:t>推定精度を求めることができ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, </a:t>
            </a:r>
            <a:r>
              <a:rPr lang="ja-JP" altLang="en-US" sz="1050" b="1" dirty="0" smtClean="0">
                <a:solidFill>
                  <a:srgbClr val="FF0000"/>
                </a:solidFill>
              </a:rPr>
              <a:t>最適な推定精度を実現する関数形を求めることができる</a:t>
            </a:r>
            <a:r>
              <a:rPr lang="en-US" altLang="ja-JP" sz="1050" b="1" dirty="0" smtClean="0">
                <a:solidFill>
                  <a:srgbClr val="FF0000"/>
                </a:solidFill>
              </a:rPr>
              <a:t>(2.1.5)</a:t>
            </a:r>
            <a:endParaRPr lang="en-US" altLang="ja-JP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1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-79719"/>
            <a:ext cx="11029545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2.1.7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あまり触れることができなかったところ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r>
              <a:rPr lang="en-US" altLang="ja-JP" sz="3200" b="1" dirty="0" smtClean="0"/>
              <a:t>TD(λ)</a:t>
            </a:r>
            <a:r>
              <a:rPr lang="ja-JP" altLang="en-US" sz="3200" b="1" dirty="0" smtClean="0"/>
              <a:t>法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(</a:t>
            </a:r>
            <a:r>
              <a:rPr lang="ja-JP" altLang="en-US" sz="3200" b="1" dirty="0" smtClean="0"/>
              <a:t>まずは離散状態の基本からやらねば</a:t>
            </a:r>
            <a:r>
              <a:rPr lang="en-US" altLang="ja-JP" sz="3200" b="1" dirty="0" smtClean="0"/>
              <a:t>…)</a:t>
            </a:r>
          </a:p>
          <a:p>
            <a:r>
              <a:rPr lang="en-US" altLang="ja-JP" sz="3200" b="1" dirty="0" smtClean="0"/>
              <a:t>LSTD, GTD2, greedy GQ</a:t>
            </a:r>
            <a:r>
              <a:rPr lang="ja-JP" altLang="en-US" sz="3200" b="1" dirty="0" smtClean="0"/>
              <a:t>などの細かいアルゴリズム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(</a:t>
            </a:r>
            <a:r>
              <a:rPr lang="ja-JP" altLang="en-US" sz="3200" b="1" dirty="0" smtClean="0"/>
              <a:t>僕もわかりません</a:t>
            </a:r>
            <a:r>
              <a:rPr lang="en-US" altLang="ja-JP" sz="3200" b="1" dirty="0" smtClean="0"/>
              <a:t>)</a:t>
            </a:r>
          </a:p>
          <a:p>
            <a:r>
              <a:rPr lang="ja-JP" altLang="en-US" sz="3200" b="1" dirty="0" smtClean="0"/>
              <a:t>マルチンゲール推定関数のあたり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  (</a:t>
            </a:r>
            <a:r>
              <a:rPr lang="ja-JP" altLang="en-US" sz="3200" b="1" dirty="0" smtClean="0"/>
              <a:t>統計はあまりやってないので</a:t>
            </a:r>
            <a:r>
              <a:rPr lang="en-US" altLang="ja-JP" sz="3200" b="1" dirty="0" smtClean="0"/>
              <a:t>…)</a:t>
            </a:r>
          </a:p>
          <a:p>
            <a:r>
              <a:rPr lang="ja-JP" altLang="en-US" sz="3200" b="1" dirty="0" smtClean="0"/>
              <a:t>既存手法と</a:t>
            </a:r>
            <a:r>
              <a:rPr lang="en-US" altLang="ja-JP" sz="3200" b="1" dirty="0" smtClean="0"/>
              <a:t>M</a:t>
            </a:r>
            <a:r>
              <a:rPr lang="ja-JP" altLang="en-US" sz="3200" b="1" dirty="0" smtClean="0"/>
              <a:t>推定量の関係性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  (</a:t>
            </a:r>
            <a:r>
              <a:rPr lang="ja-JP" altLang="en-US" sz="3200" b="1" dirty="0" smtClean="0"/>
              <a:t>導出がめ</a:t>
            </a:r>
            <a:r>
              <a:rPr lang="ja-JP" altLang="en-US" sz="3200" b="1" dirty="0" err="1" smtClean="0"/>
              <a:t>んど</a:t>
            </a:r>
            <a:r>
              <a:rPr lang="ja-JP" altLang="en-US" sz="3200" b="1" dirty="0" smtClean="0"/>
              <a:t>くさそうだったので</a:t>
            </a:r>
            <a:r>
              <a:rPr lang="en-US" altLang="ja-JP" sz="32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051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2640</TotalTime>
  <Words>4274</Words>
  <Application>Microsoft Office PowerPoint</Application>
  <PresentationFormat>ワイド画面</PresentationFormat>
  <Paragraphs>856</Paragraphs>
  <Slides>91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91</vt:i4>
      </vt:variant>
    </vt:vector>
  </HeadingPairs>
  <TitlesOfParts>
    <vt:vector size="97" baseType="lpstr">
      <vt:lpstr>小塚ゴシック Pro B</vt:lpstr>
      <vt:lpstr>游ゴシック</vt:lpstr>
      <vt:lpstr>游ゴシック Light</vt:lpstr>
      <vt:lpstr>Arial</vt:lpstr>
      <vt:lpstr>Cambria Math</vt:lpstr>
      <vt:lpstr>Office テーマ</vt:lpstr>
      <vt:lpstr>第2章 強化学習の発展的理論</vt:lpstr>
      <vt:lpstr>目次</vt:lpstr>
      <vt:lpstr>2.1 統計学習の観点から見たTD学習</vt:lpstr>
      <vt:lpstr>2.1節概要</vt:lpstr>
      <vt:lpstr>2.1 パラメトリックな関数のメリット</vt:lpstr>
      <vt:lpstr>2.1節のまとめ図</vt:lpstr>
      <vt:lpstr>2.1.1 強化学習と教師付き学習の学習則</vt:lpstr>
      <vt:lpstr>2.1.1 教師付き学習と強化学習</vt:lpstr>
      <vt:lpstr>2.1.1 教師付き学習</vt:lpstr>
      <vt:lpstr>2.1.1 誤差関数 : 二乗誤差</vt:lpstr>
      <vt:lpstr>2.1.1 勾配法</vt:lpstr>
      <vt:lpstr>2.1.1 目的関数が下がっていく証明</vt:lpstr>
      <vt:lpstr>2.1.1 確率近似法</vt:lpstr>
      <vt:lpstr>2.1.1 強化学習の場合</vt:lpstr>
      <vt:lpstr>2.1.1 学習則の類似性</vt:lpstr>
      <vt:lpstr>2.1.2 関数近似をしない場合の価値関数の推定</vt:lpstr>
      <vt:lpstr>2章のまとめ図</vt:lpstr>
      <vt:lpstr>2.1.2 離散のMarkov決定過程( MDP )(復習)</vt:lpstr>
      <vt:lpstr>2.1.2 方策と割引利得(復習)</vt:lpstr>
      <vt:lpstr>2.1.2 強化学習の目的と価値関数(復習)</vt:lpstr>
      <vt:lpstr>2.1.2 Bellman方程式(復習)</vt:lpstr>
      <vt:lpstr>2.1.2 最適Bellman方程式(復習)</vt:lpstr>
      <vt:lpstr>2.1.2 Bellmanオペレータ</vt:lpstr>
      <vt:lpstr>2.1.2 Bellmanオペレータによる更新</vt:lpstr>
      <vt:lpstr>2.1.2 一様ノルムに対する縮小写像</vt:lpstr>
      <vt:lpstr>2.1.2 縮小写像のproof</vt:lpstr>
      <vt:lpstr>2.1.2 縮小写像のproof</vt:lpstr>
      <vt:lpstr>2.1.2 縮小写像のproof</vt:lpstr>
      <vt:lpstr>2.1.2 縮小写像のproof</vt:lpstr>
      <vt:lpstr>2.1.2 Bellmanオペレータの問題</vt:lpstr>
      <vt:lpstr>2.1.2サンプル版Bellmanオペレータのdef</vt:lpstr>
      <vt:lpstr>2.1.2 サンプル版Bellmanオペレータのdef</vt:lpstr>
      <vt:lpstr>2.1.2 サンプル版Bellmanオペレータの期待値</vt:lpstr>
      <vt:lpstr>2.1.2 サンプル版Bellmanオペレータの期待値</vt:lpstr>
      <vt:lpstr>2.1.2 更新時の注意点</vt:lpstr>
      <vt:lpstr>2.1.2 期待値への収束の保証</vt:lpstr>
      <vt:lpstr>2.1.2 学習アルゴリズムとの関係性</vt:lpstr>
      <vt:lpstr>2.1.2 学習アルゴリズムとの関係性</vt:lpstr>
      <vt:lpstr>2.1.2 学習アルゴリズムとの関係性</vt:lpstr>
      <vt:lpstr>2.1.2 学習アルゴリズムとの関係性</vt:lpstr>
      <vt:lpstr>2.1.3 関数近似をする場合の価値関数の推定</vt:lpstr>
      <vt:lpstr>2章のまとめ図</vt:lpstr>
      <vt:lpstr>2.1.3 導入</vt:lpstr>
      <vt:lpstr>2.1.3 学習問題の切り口</vt:lpstr>
      <vt:lpstr>2.1.3 関数近似器を用いたTD法</vt:lpstr>
      <vt:lpstr>2.1.3 パラメータの更新</vt:lpstr>
      <vt:lpstr>2.1.3 TD学習の一致</vt:lpstr>
      <vt:lpstr>2.1.3 関数近似器を用いたTD(λ)法</vt:lpstr>
      <vt:lpstr>2.1.3 関数近似器を用いたSarsa</vt:lpstr>
      <vt:lpstr>2.1.3 関数近似器を用いたQ-learning</vt:lpstr>
      <vt:lpstr>2.1.3 関数近似器を用いたアルゴリズムまとめ</vt:lpstr>
      <vt:lpstr>2.1.3 目的関数の導入</vt:lpstr>
      <vt:lpstr>2.1.3 GTDアルゴリズム(gradient temporal difference methods)</vt:lpstr>
      <vt:lpstr>2.1.3 GTDアルゴリズム(gradient temporal difference methods)</vt:lpstr>
      <vt:lpstr>2.1.3 前半の期待値を行列A_tで近似</vt:lpstr>
      <vt:lpstr>2.1.3 後半の期待値をベクトルu_tで近似</vt:lpstr>
      <vt:lpstr>2.1.3 GTDまとめ</vt:lpstr>
      <vt:lpstr>2.1.3 最小二乗法</vt:lpstr>
      <vt:lpstr>2.1.3 目的関数なしのアルゴリズム</vt:lpstr>
      <vt:lpstr>2.1.3 近似手法まとめ</vt:lpstr>
      <vt:lpstr>2.1.4 セミパラメトリック統計学習に基づく定式化</vt:lpstr>
      <vt:lpstr>2章のまとめ図</vt:lpstr>
      <vt:lpstr>2.1.4 導入</vt:lpstr>
      <vt:lpstr>2.1.4 仮定1</vt:lpstr>
      <vt:lpstr>2.1.4 Markov報酬過程(MRP)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2.1.5 推定関数に基づく方策評価の理論解析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2.1.6 既存手法との関係</vt:lpstr>
      <vt:lpstr>2.1節のまとめ図</vt:lpstr>
      <vt:lpstr>2.1.6 導入</vt:lpstr>
      <vt:lpstr>2.1.6 既存手法との関係表</vt:lpstr>
      <vt:lpstr>2.1.7 おわりに</vt:lpstr>
      <vt:lpstr>2.1.7   2.1節のまとめ</vt:lpstr>
      <vt:lpstr>2.1.7 あまり触れることができなかったところ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 強化学習の発展的理論</dc:title>
  <dc:creator>yuma yamakura</dc:creator>
  <cp:lastModifiedBy>山倉佑馬</cp:lastModifiedBy>
  <cp:revision>150</cp:revision>
  <dcterms:created xsi:type="dcterms:W3CDTF">2017-04-22T09:15:59Z</dcterms:created>
  <dcterms:modified xsi:type="dcterms:W3CDTF">2017-05-10T07:08:17Z</dcterms:modified>
</cp:coreProperties>
</file>